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6"/>
  </p:notesMasterIdLst>
  <p:sldIdLst>
    <p:sldId id="437" r:id="rId2"/>
    <p:sldId id="412" r:id="rId3"/>
    <p:sldId id="439" r:id="rId4"/>
    <p:sldId id="440" r:id="rId5"/>
    <p:sldId id="441" r:id="rId6"/>
    <p:sldId id="455" r:id="rId7"/>
    <p:sldId id="532" r:id="rId8"/>
    <p:sldId id="533" r:id="rId9"/>
    <p:sldId id="534" r:id="rId10"/>
    <p:sldId id="456" r:id="rId11"/>
    <p:sldId id="460" r:id="rId12"/>
    <p:sldId id="478" r:id="rId13"/>
    <p:sldId id="525" r:id="rId14"/>
    <p:sldId id="479" r:id="rId15"/>
    <p:sldId id="526" r:id="rId16"/>
    <p:sldId id="527" r:id="rId17"/>
    <p:sldId id="480" r:id="rId18"/>
    <p:sldId id="481" r:id="rId19"/>
    <p:sldId id="482" r:id="rId20"/>
    <p:sldId id="483" r:id="rId21"/>
    <p:sldId id="484" r:id="rId22"/>
    <p:sldId id="485" r:id="rId23"/>
    <p:sldId id="486" r:id="rId24"/>
    <p:sldId id="487" r:id="rId25"/>
    <p:sldId id="488" r:id="rId26"/>
    <p:sldId id="498" r:id="rId27"/>
    <p:sldId id="500" r:id="rId28"/>
    <p:sldId id="499" r:id="rId29"/>
    <p:sldId id="501" r:id="rId30"/>
    <p:sldId id="502" r:id="rId31"/>
    <p:sldId id="490" r:id="rId32"/>
    <p:sldId id="503" r:id="rId33"/>
    <p:sldId id="492" r:id="rId34"/>
    <p:sldId id="493" r:id="rId35"/>
  </p:sldIdLst>
  <p:sldSz cx="9144000" cy="5143500" type="screen16x9"/>
  <p:notesSz cx="6858000" cy="9144000"/>
  <p:embeddedFontLst>
    <p:embeddedFont>
      <p:font typeface="Academy Engraved LET" pitchFamily="2" charset="0"/>
      <p:regular r:id="rId37"/>
    </p:embeddedFont>
    <p:embeddedFont>
      <p:font typeface="Book Antiqua" panose="02040602050305030304" pitchFamily="18" charset="0"/>
      <p:regular r:id="rId38"/>
      <p:bold r:id="rId39"/>
      <p:italic r:id="rId40"/>
      <p:boldItalic r:id="rId41"/>
    </p:embeddedFont>
    <p:embeddedFont>
      <p:font typeface="Bookman Old Style" panose="02050604050505020204" pitchFamily="18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Kalpurush" panose="02000600000000000000" pitchFamily="2" charset="0"/>
      <p:regular r:id="rId51"/>
    </p:embeddedFont>
    <p:embeddedFont>
      <p:font typeface="Nikosh" panose="02000000000000000000" pitchFamily="2" charset="0"/>
      <p:regular r:id="rId52"/>
    </p:embeddedFont>
    <p:embeddedFont>
      <p:font typeface="Oswald" panose="02000503000000000000" pitchFamily="2" charset="0"/>
      <p:regular r:id="rId53"/>
      <p:bold r:id="rId54"/>
    </p:embeddedFont>
    <p:embeddedFont>
      <p:font typeface="SutonnyMJ" pitchFamily="2" charset="0"/>
      <p:regular r:id="rId55"/>
      <p:bold r:id="rId56"/>
      <p:italic r:id="rId57"/>
      <p:boldItalic r:id="rId58"/>
    </p:embeddedFont>
    <p:embeddedFont>
      <p:font typeface="Tinos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E6A2"/>
    <a:srgbClr val="080808"/>
    <a:srgbClr val="0D01AF"/>
    <a:srgbClr val="000000"/>
    <a:srgbClr val="009900"/>
    <a:srgbClr val="92D05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6D88B8-E38D-4647-814C-4219EAFAFF94}">
  <a:tblStyle styleId="{626D88B8-E38D-4647-814C-4219EAFAFF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101" d="100"/>
          <a:sy n="101" d="100"/>
        </p:scale>
        <p:origin x="92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496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92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9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12/24/2021</a:t>
            </a:fld>
            <a:endParaRPr lang="en-US"/>
          </a:p>
        </p:txBody>
      </p:sp>
      <p:sp>
        <p:nvSpPr>
          <p:cNvPr id="104859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5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3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libr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7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38150"/>
            <a:ext cx="7239000" cy="4114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960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9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ক্লাশ-২</a:t>
            </a:r>
            <a:br>
              <a:rPr lang="en-US" dirty="0">
                <a:latin typeface="Nikosh" pitchFamily="2" charset="0"/>
                <a:cs typeface="Nikosh" pitchFamily="2" charset="0"/>
              </a:rPr>
            </a:br>
            <a:r>
              <a:rPr lang="en-US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তারিখঃ</a:t>
            </a:r>
            <a:endParaRPr lang="en-US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1359193" y="2169051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300182"/>
            <a:ext cx="86106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sz="1600" b="1" spc="-150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sz="1600" b="1" spc="-150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200" b="1" spc="-150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133206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47937" y="57150"/>
            <a:ext cx="381000" cy="5334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spc="-150" dirty="0"/>
              <a:t>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200" cy="403860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পরিবহন</a:t>
            </a:r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গুণাঙ্ক</a:t>
            </a:r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“K” </a:t>
            </a:r>
            <a:r>
              <a:rPr lang="en-US" sz="3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ফ্যাক্টরঃ</a:t>
            </a:r>
            <a:endParaRPr lang="en-US" sz="36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endParaRPr lang="en-US" sz="32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3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পরিবাহতাণাঙ্ক</a:t>
            </a:r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“C” </a:t>
            </a:r>
            <a:r>
              <a:rPr lang="en-US" sz="36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ফ্যাক্টরঃ</a:t>
            </a:r>
            <a:endParaRPr lang="en-US" sz="36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r>
              <a:rPr lang="en-US" sz="36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৩। সারণী-১.১:</a:t>
            </a:r>
          </a:p>
          <a:p>
            <a:r>
              <a:rPr lang="en-US" sz="36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   সারণী-১.২:</a:t>
            </a:r>
          </a:p>
          <a:p>
            <a:r>
              <a:rPr lang="en-US" sz="36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   সারণী-১.৩:</a:t>
            </a:r>
          </a:p>
          <a:p>
            <a:endParaRPr lang="en-US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endParaRPr lang="en-US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10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07824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228849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sz="48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৪। </a:t>
            </a:r>
            <a:r>
              <a:rPr lang="en-US" sz="4800" b="1" i="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সতর্কতা</a:t>
            </a:r>
            <a:r>
              <a:rPr lang="en-US" sz="48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4800" b="1" i="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Pecautions</a:t>
            </a:r>
            <a:r>
              <a:rPr lang="en-US" sz="48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):</a:t>
            </a:r>
          </a:p>
          <a:p>
            <a:pPr lvl="0"/>
            <a:r>
              <a:rPr lang="en-US" sz="4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  (১)</a:t>
            </a:r>
          </a:p>
          <a:p>
            <a:pPr lvl="0"/>
            <a:r>
              <a:rPr lang="en-US" sz="4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  (২)</a:t>
            </a:r>
          </a:p>
          <a:p>
            <a:pPr lvl="0"/>
            <a:r>
              <a:rPr lang="en-US" sz="4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  (৩)</a:t>
            </a:r>
          </a:p>
          <a:p>
            <a:pPr lvl="0"/>
            <a:r>
              <a:rPr lang="en-US" sz="48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৫। </a:t>
            </a:r>
            <a:r>
              <a:rPr lang="en-US" sz="4800" b="1" i="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মন্তব্য</a:t>
            </a:r>
            <a:r>
              <a:rPr lang="en-US" sz="4800" b="1" i="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(Remarks):</a:t>
            </a:r>
          </a:p>
          <a:p>
            <a:endParaRPr lang="en-US" sz="36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75512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315200" cy="1203201"/>
          </a:xfr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457200" indent="-419100" algn="ctr"/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660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)</a:t>
            </a:r>
            <a:r>
              <a:rPr lang="en-US" sz="6600" spc="-150" dirty="0">
                <a:solidFill>
                  <a:srgbClr val="0D01AF"/>
                </a:solidFill>
                <a:latin typeface="Calibri"/>
                <a:ea typeface="Tinos"/>
                <a:cs typeface="Tinos"/>
                <a:sym typeface="Tinos"/>
              </a:rPr>
              <a:t>PRACTICAL: </a:t>
            </a:r>
            <a:endParaRPr lang="en-US" sz="19900" spc="-150" dirty="0">
              <a:solidFill>
                <a:srgbClr val="0D01A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717551"/>
            <a:ext cx="7315200" cy="27744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8100" indent="0"/>
            <a:r>
              <a:rPr lang="en-US" sz="2200" b="1" i="0" spc="-150" dirty="0">
                <a:solidFill>
                  <a:srgbClr val="FF0000"/>
                </a:solidFill>
                <a:latin typeface="Calibri"/>
              </a:rPr>
              <a:t>1. Study the thermal conductivity and thermal conductance chart/ table.</a:t>
            </a:r>
          </a:p>
          <a:p>
            <a:pPr marL="38100" indent="0"/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চার্ট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টেবিলের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সাহায্যে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পরিবহন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গুণাঙ্ক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এবং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পরিবাহিতাঙ্ক</a:t>
            </a:r>
            <a:r>
              <a:rPr lang="en-US" sz="2400" b="1" i="0" spc="-15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2400" b="1" i="0" spc="-150" dirty="0" err="1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পর্যবেক্ষণকরণ</a:t>
            </a:r>
            <a:endParaRPr lang="en-US" sz="2400" i="0" spc="-150" dirty="0">
              <a:solidFill>
                <a:srgbClr val="0D01AF"/>
              </a:solidFill>
              <a:latin typeface="Nikosh" pitchFamily="2" charset="0"/>
              <a:cs typeface="Nikosh" pitchFamily="2" charset="0"/>
            </a:endParaRPr>
          </a:p>
          <a:p>
            <a:pPr marL="0" indent="-365760" algn="just"/>
            <a:r>
              <a:rPr lang="en-US" sz="3400" b="1" i="0" spc="-150" dirty="0">
                <a:solidFill>
                  <a:srgbClr val="000000"/>
                </a:solidFill>
                <a:latin typeface="Calibri"/>
              </a:rPr>
              <a:t>1.1 Find out the</a:t>
            </a:r>
            <a:r>
              <a:rPr lang="en-US" sz="3400" b="1" i="0" spc="-150" dirty="0">
                <a:solidFill>
                  <a:srgbClr val="0D01AF"/>
                </a:solidFill>
                <a:latin typeface="Calibri"/>
              </a:rPr>
              <a:t> value </a:t>
            </a:r>
            <a:r>
              <a:rPr lang="en-US" sz="3400" b="1" i="0" spc="-150" dirty="0">
                <a:solidFill>
                  <a:srgbClr val="000000"/>
                </a:solidFill>
                <a:latin typeface="Calibri"/>
              </a:rPr>
              <a:t>of </a:t>
            </a:r>
            <a:r>
              <a:rPr lang="en-US" sz="3400" b="1" i="0" spc="-150" dirty="0">
                <a:solidFill>
                  <a:srgbClr val="FF0000"/>
                </a:solidFill>
                <a:latin typeface="Calibri"/>
              </a:rPr>
              <a:t>K </a:t>
            </a:r>
            <a:r>
              <a:rPr lang="en-US" sz="3400" b="1" i="0" spc="-150" dirty="0">
                <a:solidFill>
                  <a:srgbClr val="000000"/>
                </a:solidFill>
                <a:latin typeface="Calibri"/>
              </a:rPr>
              <a:t>of common </a:t>
            </a:r>
            <a:r>
              <a:rPr lang="en-US" sz="3400" b="1" i="0" spc="-150" dirty="0">
                <a:solidFill>
                  <a:srgbClr val="C00000"/>
                </a:solidFill>
                <a:latin typeface="Calibri"/>
              </a:rPr>
              <a:t>brick</a:t>
            </a:r>
            <a:r>
              <a:rPr lang="en-US" sz="3400" b="1" i="0" spc="-150" dirty="0">
                <a:solidFill>
                  <a:srgbClr val="000000"/>
                </a:solidFill>
                <a:latin typeface="Calibri"/>
              </a:rPr>
              <a:t>,</a:t>
            </a:r>
          </a:p>
          <a:p>
            <a:pPr marL="0" indent="-365760"/>
            <a:r>
              <a:rPr lang="en-US" sz="3530" b="1" i="0" spc="-300" dirty="0">
                <a:solidFill>
                  <a:srgbClr val="7030A0"/>
                </a:solidFill>
                <a:latin typeface="Calibri"/>
              </a:rPr>
              <a:t>wood</a:t>
            </a:r>
            <a:r>
              <a:rPr lang="en-US" sz="3530" b="1" i="0" spc="-30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3530" b="1" i="0" spc="-300" dirty="0">
                <a:solidFill>
                  <a:srgbClr val="009900"/>
                </a:solidFill>
                <a:latin typeface="Calibri"/>
              </a:rPr>
              <a:t>cellular glass</a:t>
            </a:r>
            <a:r>
              <a:rPr lang="en-US" sz="3530" b="1" i="0" spc="-30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3530" b="1" i="0" spc="-300" dirty="0">
                <a:solidFill>
                  <a:srgbClr val="002060"/>
                </a:solidFill>
                <a:latin typeface="Calibri"/>
              </a:rPr>
              <a:t>corkboard</a:t>
            </a:r>
            <a:r>
              <a:rPr lang="en-US" sz="3530" b="1" i="0" spc="-30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3530" b="1" i="0" spc="-300" dirty="0">
                <a:solidFill>
                  <a:srgbClr val="0D01AF"/>
                </a:solidFill>
                <a:latin typeface="Calibri"/>
              </a:rPr>
              <a:t>glass</a:t>
            </a:r>
            <a:r>
              <a:rPr lang="en-US" sz="3530" b="1" i="0" spc="-30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3530" b="1" i="0" spc="-300" dirty="0">
                <a:solidFill>
                  <a:srgbClr val="009900"/>
                </a:solidFill>
                <a:latin typeface="Calibri"/>
              </a:rPr>
              <a:t>Expanded</a:t>
            </a:r>
          </a:p>
          <a:p>
            <a:pPr marL="0" indent="-365760"/>
            <a:r>
              <a:rPr lang="en-US" sz="3230" b="1" i="0" spc="-150" dirty="0">
                <a:solidFill>
                  <a:srgbClr val="009900"/>
                </a:solidFill>
                <a:latin typeface="Calibri"/>
              </a:rPr>
              <a:t>polyurethane</a:t>
            </a:r>
            <a:r>
              <a:rPr lang="en-US" sz="3230" b="1" i="0" spc="-15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3230" b="1" i="0" spc="-150" dirty="0">
                <a:solidFill>
                  <a:srgbClr val="0D01AF"/>
                </a:solidFill>
                <a:latin typeface="Calibri"/>
              </a:rPr>
              <a:t>mineral wool </a:t>
            </a:r>
            <a:r>
              <a:rPr lang="en-US" sz="3230" b="1" i="0" spc="-150" dirty="0" err="1">
                <a:solidFill>
                  <a:srgbClr val="000000"/>
                </a:solidFill>
                <a:latin typeface="Calibri"/>
              </a:rPr>
              <a:t>etc</a:t>
            </a:r>
            <a:r>
              <a:rPr lang="en-US" sz="3230" b="1" i="0" spc="-150" dirty="0">
                <a:solidFill>
                  <a:srgbClr val="000000"/>
                </a:solidFill>
                <a:latin typeface="Calibri"/>
              </a:rPr>
              <a:t> from the chart</a:t>
            </a: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12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21138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4114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/>
            <a:endParaRPr lang="en-US" sz="2000" b="1" i="0" dirty="0">
              <a:solidFill>
                <a:srgbClr val="000000"/>
              </a:solidFill>
              <a:latin typeface="Calibri"/>
            </a:endParaRPr>
          </a:p>
          <a:p>
            <a:pPr marL="0" lvl="0"/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1.2  Find  out  the </a:t>
            </a:r>
            <a:r>
              <a:rPr lang="en-US" sz="40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C  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value of </a:t>
            </a:r>
            <a:r>
              <a:rPr lang="en-US" sz="4000" b="1" i="0" spc="-30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sand</a:t>
            </a:r>
          </a:p>
          <a:p>
            <a:pPr marL="0" lvl="0"/>
            <a:r>
              <a:rPr lang="en-US" sz="4100" b="1" i="0" spc="-300" dirty="0">
                <a:solidFill>
                  <a:srgbClr val="0D01AF"/>
                </a:solidFill>
                <a:latin typeface="Nikosh" pitchFamily="2" charset="0"/>
                <a:cs typeface="Nikosh" pitchFamily="2" charset="0"/>
              </a:rPr>
              <a:t>aggregate</a:t>
            </a:r>
            <a:r>
              <a:rPr lang="en-US" sz="41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 </a:t>
            </a:r>
            <a:r>
              <a:rPr lang="en-US" sz="4100" b="1" i="0" spc="-150" dirty="0">
                <a:solidFill>
                  <a:srgbClr val="C00000"/>
                </a:solidFill>
                <a:latin typeface="Nikosh" pitchFamily="2" charset="0"/>
                <a:cs typeface="Nikosh" pitchFamily="2" charset="0"/>
              </a:rPr>
              <a:t>cinder  aggregate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</a:t>
            </a:r>
          </a:p>
          <a:p>
            <a:pPr marL="0" lvl="0"/>
            <a:r>
              <a:rPr lang="en-US" sz="4200" b="1" i="0" spc="-150" dirty="0">
                <a:solidFill>
                  <a:srgbClr val="00B050"/>
                </a:solidFill>
                <a:latin typeface="Nikosh" pitchFamily="2" charset="0"/>
                <a:cs typeface="Nikosh" pitchFamily="2" charset="0"/>
              </a:rPr>
              <a:t>tiles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 </a:t>
            </a:r>
            <a:r>
              <a:rPr lang="en-US" sz="4200" b="1" i="0" spc="-150" dirty="0">
                <a:solidFill>
                  <a:srgbClr val="00B0F0"/>
                </a:solidFill>
                <a:latin typeface="Nikosh" pitchFamily="2" charset="0"/>
                <a:cs typeface="Nikosh" pitchFamily="2" charset="0"/>
              </a:rPr>
              <a:t>plywood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 and  </a:t>
            </a:r>
            <a:r>
              <a:rPr lang="en-US" sz="4200" b="1" i="0" spc="-150" dirty="0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glass </a:t>
            </a:r>
            <a:r>
              <a:rPr lang="en-US" sz="42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of </a:t>
            </a:r>
          </a:p>
          <a:p>
            <a:pPr marL="0" lvl="0"/>
            <a:r>
              <a:rPr lang="en-US" sz="44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different  thickness. </a:t>
            </a:r>
          </a:p>
          <a:p>
            <a:pPr marL="0" lvl="0"/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1.3 Solve problems  relating to </a:t>
            </a:r>
          </a:p>
          <a:p>
            <a:pPr marL="0" lvl="0"/>
            <a:r>
              <a:rPr lang="en-US" sz="44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conductance. </a:t>
            </a:r>
          </a:p>
          <a:p>
            <a:endParaRPr lang="en-US" sz="36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95976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274320" indent="-274320" algn="just">
              <a:lnSpc>
                <a:spcPct val="87000"/>
              </a:lnSpc>
            </a:pPr>
            <a:r>
              <a:rPr lang="en-US" sz="3600" b="1" i="0" spc="-15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mes New Roman"/>
                <a:cs typeface="Nikosh" pitchFamily="2" charset="0"/>
              </a:rPr>
              <a:t>উদ্দেশ্যঃ</a:t>
            </a:r>
            <a:r>
              <a:rPr lang="en-US" sz="3600" b="1" i="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mes New Roman"/>
                <a:cs typeface="Nikosh" pitchFamily="2" charset="0"/>
              </a:rPr>
              <a:t> (Objectives) </a:t>
            </a:r>
          </a:p>
          <a:p>
            <a:pPr marL="548640" indent="-274320">
              <a:lnSpc>
                <a:spcPct val="97000"/>
              </a:lnSpc>
              <a:spcBef>
                <a:spcPts val="200"/>
              </a:spcBef>
            </a:pP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১।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বিভিন্ন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মাধ্যমে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যেমন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-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কমন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ব্রিক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,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কাঠ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, </a:t>
            </a:r>
            <a:r>
              <a:rPr lang="en-US" sz="365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সেলুলার</a:t>
            </a:r>
            <a:r>
              <a:rPr lang="en-US" sz="365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</a:p>
          <a:p>
            <a:pPr marL="548640" indent="-274320">
              <a:lnSpc>
                <a:spcPct val="97000"/>
              </a:lnSpc>
              <a:spcBef>
                <a:spcPts val="200"/>
              </a:spcBef>
            </a:pPr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গ্লাস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ইত্যাদিতে</a:t>
            </a:r>
            <a:r>
              <a:rPr lang="en-US" sz="3800" b="1" i="0" spc="-150" dirty="0">
                <a:solidFill>
                  <a:srgbClr val="FF0000"/>
                </a:solidFill>
                <a:latin typeface="Nikosh" pitchFamily="2" charset="0"/>
                <a:ea typeface="Times New Roman"/>
                <a:cs typeface="Nikosh" pitchFamily="2" charset="0"/>
              </a:rPr>
              <a:t> K </a:t>
            </a:r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ফ্যাক্টরের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পরিবাহিতা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সম্পর্কে</a:t>
            </a:r>
            <a:endParaRPr lang="en-US" sz="3800" b="1" i="0" spc="-150" dirty="0">
              <a:solidFill>
                <a:srgbClr val="000000"/>
              </a:solidFill>
              <a:latin typeface="Nikosh" pitchFamily="2" charset="0"/>
              <a:ea typeface="Times New Roman"/>
              <a:cs typeface="Nikosh" pitchFamily="2" charset="0"/>
            </a:endParaRPr>
          </a:p>
          <a:p>
            <a:pPr marL="548640" indent="-274320">
              <a:lnSpc>
                <a:spcPct val="97000"/>
              </a:lnSpc>
              <a:spcBef>
                <a:spcPts val="200"/>
              </a:spcBef>
            </a:pP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অবগত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হওয়া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।</a:t>
            </a:r>
          </a:p>
          <a:p>
            <a:pPr marL="548640" indent="-274320">
              <a:lnSpc>
                <a:spcPct val="97000"/>
              </a:lnSpc>
              <a:spcBef>
                <a:spcPts val="200"/>
              </a:spcBef>
            </a:pPr>
            <a:r>
              <a:rPr lang="en-US" sz="3800" b="1" i="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২। </a:t>
            </a:r>
            <a:r>
              <a:rPr lang="en-US" sz="3800" b="1" i="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টাইলস</a:t>
            </a:r>
            <a:r>
              <a:rPr lang="en-US" sz="3800" b="1" i="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, </a:t>
            </a:r>
            <a:r>
              <a:rPr lang="en-US" sz="3800" b="1" i="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পলিউড</a:t>
            </a:r>
            <a:r>
              <a:rPr lang="en-US" sz="3800" b="1" i="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800" b="1" i="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এবং</a:t>
            </a:r>
            <a:r>
              <a:rPr lang="en-US" sz="3800" b="1" i="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800" b="1" i="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গ্লাসের</a:t>
            </a:r>
            <a:r>
              <a:rPr lang="en-US" sz="3800" b="1" i="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800" b="1" i="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মধ্য</a:t>
            </a:r>
            <a:r>
              <a:rPr lang="en-US" sz="3800" b="1" i="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800" b="1" i="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দিয়ে</a:t>
            </a:r>
            <a:r>
              <a:rPr lang="en-US" sz="3800" b="1" i="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3800" b="1" i="0" dirty="0">
                <a:solidFill>
                  <a:srgbClr val="FF0000"/>
                </a:solidFill>
                <a:latin typeface="Nikosh" pitchFamily="2" charset="0"/>
                <a:ea typeface="Times New Roman"/>
                <a:cs typeface="Nikosh" pitchFamily="2" charset="0"/>
              </a:rPr>
              <a:t>C </a:t>
            </a:r>
          </a:p>
          <a:p>
            <a:pPr marL="548640" indent="-274320">
              <a:lnSpc>
                <a:spcPct val="97000"/>
              </a:lnSpc>
              <a:spcBef>
                <a:spcPts val="200"/>
              </a:spcBef>
            </a:pPr>
            <a:r>
              <a:rPr lang="en-US" sz="4400" b="1" i="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ফ্যাক্টরের</a:t>
            </a:r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4400" b="1" i="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পরিবাহকত্ব</a:t>
            </a:r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সম্পর্কে</a:t>
            </a:r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জানা</a:t>
            </a:r>
            <a:r>
              <a:rPr lang="en-US" sz="4400" b="1" i="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। </a:t>
            </a: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14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42337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228850" cy="762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 indent="-274320"/>
            <a:r>
              <a:rPr lang="en-US" sz="4200" spc="-15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mes New Roman"/>
                <a:cs typeface="Nikosh" pitchFamily="2" charset="0"/>
                <a:sym typeface="Tinos"/>
              </a:rPr>
              <a:t>কার্যপ্রণালী</a:t>
            </a:r>
            <a:r>
              <a:rPr lang="en-US" sz="420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mes New Roman"/>
                <a:cs typeface="Nikosh" pitchFamily="2" charset="0"/>
                <a:sym typeface="Tinos"/>
              </a:rPr>
              <a:t> (Working Procedure)</a:t>
            </a:r>
            <a:endParaRPr lang="en-US" sz="4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428" y="1200150"/>
            <a:ext cx="7228849" cy="3215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44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পরিবহন</a:t>
            </a:r>
            <a:r>
              <a:rPr lang="en-US" sz="44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গুণাঙ্ক</a:t>
            </a:r>
            <a:r>
              <a:rPr lang="en-US" sz="44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4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“K” </a:t>
            </a:r>
            <a:r>
              <a:rPr lang="en-US" sz="4400" b="1" i="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ফ্যাক্টরঃ</a:t>
            </a:r>
            <a:endParaRPr lang="en-US" sz="4400" b="1" i="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/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মিটার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পুরু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ও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মিটার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প্রস্থচ্ছেদ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ক্ষেত্রফল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বিশিষ্ট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একটি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মাত্র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উপকরণ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দ্বারা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নির্মিত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9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কোনো</a:t>
            </a:r>
            <a:r>
              <a:rPr lang="en-US" sz="39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r>
              <a:rPr lang="en-US" sz="41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বস্তুর</a:t>
            </a:r>
            <a:r>
              <a:rPr lang="en-US" sz="41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দুই</a:t>
            </a:r>
            <a:r>
              <a:rPr lang="en-US" sz="41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তলের</a:t>
            </a:r>
            <a:r>
              <a:rPr lang="en-US" sz="41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তাপমাত্রার</a:t>
            </a:r>
            <a:r>
              <a:rPr lang="en-US" sz="41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পার্থক্য</a:t>
            </a:r>
            <a:r>
              <a:rPr lang="en-US" sz="41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</a:t>
            </a:r>
            <a:r>
              <a:rPr lang="en-US" sz="41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ডিগ্রী</a:t>
            </a:r>
            <a:r>
              <a:rPr lang="en-US" sz="41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/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কেলভিন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হলে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তার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ভিতর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দিয়ে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ওয়ার্ট</a:t>
            </a:r>
            <a:r>
              <a:rPr lang="en-US" sz="40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এককে</a:t>
            </a:r>
            <a:endParaRPr lang="en-US" sz="40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04648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91399" cy="4038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/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যে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হারে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পরিবাহিত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হয়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তাকে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পরিবহন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গুণাঙ্ক</a:t>
            </a: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8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“K” </a:t>
            </a:r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ফ্যাক্টর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বলে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  SI </a:t>
            </a:r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পদ্ধতিতে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“K” </a:t>
            </a:r>
            <a:r>
              <a:rPr lang="en-US" sz="38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ফ্যাক্টরের</a:t>
            </a:r>
            <a:r>
              <a:rPr lang="en-US" sz="38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</a:p>
          <a:p>
            <a:pPr marL="0" lvl="0"/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একক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ওয়াট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/</a:t>
            </a: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মিটার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কেলভিন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</a:t>
            </a:r>
            <a:r>
              <a:rPr lang="en-US" sz="3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W/</a:t>
            </a:r>
            <a:r>
              <a:rPr lang="en-US" sz="3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mK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 </a:t>
            </a: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পরিবহন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গুণাঙ্ক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</a:t>
            </a:r>
            <a:r>
              <a:rPr lang="en-US" sz="4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“K”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ফ্যাক্টর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কেবলমাত্র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সমসত্ব</a:t>
            </a:r>
            <a:endParaRPr lang="en-US" sz="46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4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Homogeneous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 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পদার্থের</a:t>
            </a:r>
            <a:r>
              <a:rPr lang="en-US" sz="4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ক্ষেত্রেই</a:t>
            </a:r>
            <a:endParaRPr lang="en-US" sz="46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পাওয়া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যায়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(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যেমন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-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ইট,সিমেন্ট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প্লাস্টার,কাঠ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000" b="1" i="0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ইত্যাদি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16435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228849" cy="4114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-274320" algn="just"/>
            <a:r>
              <a:rPr lang="en-US" sz="4200" b="1" i="0" spc="-15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mes New Roman"/>
                <a:cs typeface="Nikosh" pitchFamily="2" charset="0"/>
              </a:rPr>
              <a:t>কার্যপ্রণালী</a:t>
            </a:r>
            <a:r>
              <a:rPr lang="en-US" sz="4200" b="1" i="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Times New Roman"/>
                <a:cs typeface="Nikosh" pitchFamily="2" charset="0"/>
              </a:rPr>
              <a:t> (Working Procedure)</a:t>
            </a:r>
            <a:endParaRPr lang="en-US" sz="4200" i="0" spc="-15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ea typeface="Times New Roman"/>
              <a:cs typeface="Nikosh" pitchFamily="2" charset="0"/>
            </a:endParaRPr>
          </a:p>
          <a:p>
            <a:pPr marL="0" indent="-274320"/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C -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ফ্যাক্টর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(</a:t>
            </a:r>
            <a:r>
              <a:rPr lang="en-US" sz="4000" b="1" i="0" spc="-15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C-factor)/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তাপীয়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পরিবাহিত</a:t>
            </a:r>
            <a:endParaRPr lang="en-US" sz="4000" b="1" i="0" spc="-150" dirty="0">
              <a:solidFill>
                <a:srgbClr val="000000"/>
              </a:solidFill>
              <a:latin typeface="Nikosh" pitchFamily="2" charset="0"/>
              <a:ea typeface="Times New Roman"/>
              <a:cs typeface="Nikosh" pitchFamily="2" charset="0"/>
            </a:endParaRPr>
          </a:p>
          <a:p>
            <a:pPr marL="0" indent="-274320" algn="ctr"/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(</a:t>
            </a:r>
            <a:r>
              <a:rPr lang="en-US" sz="4000" b="1" i="0" spc="-150" dirty="0">
                <a:solidFill>
                  <a:srgbClr val="FF0000"/>
                </a:solidFill>
                <a:latin typeface="Nikosh" pitchFamily="2" charset="0"/>
                <a:ea typeface="Times New Roman"/>
                <a:cs typeface="Nikosh" pitchFamily="2" charset="0"/>
              </a:rPr>
              <a:t>Thermal Conductance  C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) : </a:t>
            </a:r>
          </a:p>
          <a:p>
            <a:pPr marL="0" indent="-274320"/>
            <a:r>
              <a:rPr lang="en-US" sz="39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নির্দিষ্ট্য</a:t>
            </a:r>
            <a:r>
              <a:rPr lang="en-US" sz="39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9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বেধের</a:t>
            </a:r>
            <a:r>
              <a:rPr lang="en-US" sz="39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(</a:t>
            </a:r>
            <a:r>
              <a:rPr lang="en-US" sz="3900" b="1" i="0" spc="-150" dirty="0">
                <a:solidFill>
                  <a:srgbClr val="C00000"/>
                </a:solidFill>
                <a:latin typeface="Nikosh" pitchFamily="2" charset="0"/>
                <a:ea typeface="Times New Roman"/>
                <a:cs typeface="Nikosh" pitchFamily="2" charset="0"/>
              </a:rPr>
              <a:t>Thickness</a:t>
            </a:r>
            <a:r>
              <a:rPr lang="en-US" sz="39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) </a:t>
            </a:r>
            <a:r>
              <a:rPr lang="en-US" sz="39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এক</a:t>
            </a:r>
            <a:r>
              <a:rPr lang="en-US" sz="39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9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বা</a:t>
            </a:r>
            <a:r>
              <a:rPr lang="en-US" sz="39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9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একাধিক</a:t>
            </a:r>
            <a:r>
              <a:rPr lang="en-US" sz="39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</a:p>
          <a:p>
            <a:pPr marL="0" indent="-274320">
              <a:lnSpc>
                <a:spcPts val="3900"/>
              </a:lnSpc>
            </a:pP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উপকরণের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সমন্বয়ে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প্রস্তুত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প্রতি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বর্গমিটার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(m</a:t>
            </a:r>
            <a:r>
              <a:rPr lang="en-US" sz="4000" b="1" i="0" spc="-300" baseline="3000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2</a:t>
            </a:r>
            <a:r>
              <a:rPr lang="en-US" sz="4000" b="1" i="0" spc="-30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) </a:t>
            </a:r>
          </a:p>
          <a:p>
            <a:pPr marL="0" indent="-274320">
              <a:lnSpc>
                <a:spcPts val="3900"/>
              </a:lnSpc>
            </a:pPr>
            <a:r>
              <a:rPr lang="en-US" sz="3700" b="1" i="0" spc="-30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কোন</a:t>
            </a:r>
            <a:r>
              <a:rPr lang="en-US" sz="3700" b="1" i="0" spc="-30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3700" b="1" i="0" spc="-30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কাঠামোর</a:t>
            </a:r>
            <a:r>
              <a:rPr lang="en-US" sz="3700" b="1" i="0" spc="-30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3700" b="1" i="0" spc="-30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মধ্য</a:t>
            </a:r>
            <a:r>
              <a:rPr lang="en-US" sz="3700" b="1" i="0" spc="-30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700" b="1" i="0" spc="-30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দিয়ে</a:t>
            </a:r>
            <a:r>
              <a:rPr lang="en-US" sz="3700" b="1" i="0" spc="-30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3700" b="1" i="0" spc="-30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তাপ</a:t>
            </a:r>
            <a:r>
              <a:rPr lang="en-US" sz="3700" b="1" i="0" spc="-30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3700" b="1" i="0" spc="-30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পরিবাহিতার</a:t>
            </a:r>
            <a:r>
              <a:rPr lang="en-US" sz="3700" b="1" i="0" spc="-30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700" b="1" i="0" spc="-30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গুণাঙ্ককে</a:t>
            </a:r>
            <a:endParaRPr lang="en-US" sz="3700" b="1" i="0" spc="-300" dirty="0">
              <a:solidFill>
                <a:srgbClr val="000000"/>
              </a:solidFill>
              <a:latin typeface="Nikosh" pitchFamily="2" charset="0"/>
              <a:ea typeface="Times New Roman"/>
              <a:cs typeface="Nikosh" pitchFamily="2" charset="0"/>
            </a:endParaRPr>
          </a:p>
          <a:p>
            <a:pPr marL="0" indent="-274320" algn="ctr">
              <a:lnSpc>
                <a:spcPts val="3900"/>
              </a:lnSpc>
            </a:pPr>
            <a:r>
              <a:rPr lang="en-US" sz="3600" b="1" i="0" spc="-30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  <a:sym typeface="Symbol"/>
              </a:rPr>
              <a:t>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C- Factor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  <a:sym typeface="Symbol"/>
              </a:rPr>
              <a:t>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ফ্যাক্টর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বলে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।</a:t>
            </a:r>
            <a:endParaRPr lang="en-US" sz="4000" b="1" i="0" spc="-150" dirty="0">
              <a:solidFill>
                <a:srgbClr val="000000"/>
              </a:solidFill>
              <a:latin typeface="+mn-lt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17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79140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91399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indent="-274320"/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S.I </a:t>
            </a:r>
            <a:r>
              <a:rPr lang="en-US" sz="36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পদ্ধতিতে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36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6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Gi</a:t>
            </a:r>
            <a:r>
              <a:rPr lang="en-US" sz="36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GKK </a:t>
            </a:r>
            <a:r>
              <a:rPr lang="en-US" sz="36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n‡jv</a:t>
            </a:r>
            <a:r>
              <a:rPr lang="en-US" sz="36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600" b="1" i="0" spc="-150" dirty="0">
                <a:solidFill>
                  <a:srgbClr val="FF0000"/>
                </a:solidFill>
                <a:latin typeface="Nikosh" pitchFamily="2" charset="0"/>
                <a:ea typeface="Times New Roman"/>
                <a:cs typeface="Nikosh" pitchFamily="2" charset="0"/>
              </a:rPr>
              <a:t>W/m</a:t>
            </a:r>
            <a:r>
              <a:rPr lang="en-US" sz="3600" b="1" i="0" spc="-150" baseline="30000" dirty="0">
                <a:solidFill>
                  <a:srgbClr val="FF0000"/>
                </a:solidFill>
                <a:latin typeface="Nikosh" pitchFamily="2" charset="0"/>
                <a:ea typeface="Times New Roman"/>
                <a:cs typeface="Nikosh" pitchFamily="2" charset="0"/>
              </a:rPr>
              <a:t>2</a:t>
            </a:r>
            <a:r>
              <a:rPr lang="en-US" sz="3600" b="1" i="0" spc="-150" dirty="0">
                <a:solidFill>
                  <a:srgbClr val="FF0000"/>
                </a:solidFill>
                <a:latin typeface="Nikosh" pitchFamily="2" charset="0"/>
                <a:ea typeface="Times New Roman"/>
                <a:cs typeface="Nikosh" pitchFamily="2" charset="0"/>
              </a:rPr>
              <a:t>K.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অন্যভাবে </a:t>
            </a:r>
          </a:p>
          <a:p>
            <a:pPr marL="0" lvl="0" indent="-274320"/>
            <a:r>
              <a:rPr lang="en-US" sz="36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ejv</a:t>
            </a:r>
            <a:r>
              <a:rPr lang="en-US" sz="36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†</a:t>
            </a:r>
            <a:r>
              <a:rPr lang="en-US" sz="36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h‡Z</a:t>
            </a:r>
            <a:r>
              <a:rPr lang="en-US" sz="36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6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cv‡i</a:t>
            </a:r>
            <a:r>
              <a:rPr lang="en-US" sz="36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, </a:t>
            </a:r>
            <a:r>
              <a:rPr lang="en-US" sz="36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Zvc</a:t>
            </a:r>
            <a:r>
              <a:rPr lang="en-US" sz="36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6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cwievwnZvsK</a:t>
            </a:r>
            <a:r>
              <a:rPr lang="en-US" sz="36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(Thermal </a:t>
            </a:r>
          </a:p>
          <a:p>
            <a:pPr marL="0" lvl="0" indent="-274320"/>
            <a:r>
              <a:rPr lang="en-US" sz="39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conductance or </a:t>
            </a:r>
            <a:r>
              <a:rPr lang="en-US" sz="39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  <a:sym typeface="Symbol"/>
              </a:rPr>
              <a:t></a:t>
            </a:r>
            <a:r>
              <a:rPr lang="en-US" sz="39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C</a:t>
            </a:r>
            <a:r>
              <a:rPr lang="en-US" sz="39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  <a:sym typeface="Symbol"/>
              </a:rPr>
              <a:t>ফ্যাক্টর</a:t>
            </a:r>
            <a:r>
              <a:rPr lang="en-US" sz="39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  <a:sym typeface="Symbol"/>
              </a:rPr>
              <a:t> </a:t>
            </a:r>
            <a:r>
              <a:rPr lang="en-US" sz="3900" b="1" i="0" spc="-150" dirty="0">
                <a:solidFill>
                  <a:srgbClr val="FF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900" b="1" i="0" spc="-150" dirty="0" err="1">
                <a:solidFill>
                  <a:srgbClr val="FF0000"/>
                </a:solidFill>
                <a:latin typeface="SutonnyMJ"/>
                <a:ea typeface="Times New Roman"/>
                <a:cs typeface="Times New Roman"/>
              </a:rPr>
              <a:t>mgmË</a:t>
            </a:r>
            <a:r>
              <a:rPr lang="en-US" sz="3900" b="1" i="0" spc="-150" dirty="0">
                <a:solidFill>
                  <a:srgbClr val="FF0000"/>
                </a:solidFill>
                <a:latin typeface="SutonnyMJ"/>
                <a:ea typeface="Times New Roman"/>
                <a:cs typeface="Times New Roman"/>
              </a:rPr>
              <a:t>¡ </a:t>
            </a:r>
            <a:r>
              <a:rPr lang="en-US" sz="39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Ges</a:t>
            </a:r>
            <a:endParaRPr lang="en-US" sz="3900" b="1" i="0" spc="-150" dirty="0">
              <a:solidFill>
                <a:srgbClr val="000000"/>
              </a:solidFill>
              <a:latin typeface="SutonnyMJ"/>
              <a:ea typeface="Times New Roman"/>
              <a:cs typeface="Times New Roman"/>
            </a:endParaRPr>
          </a:p>
          <a:p>
            <a:pPr marL="0" lvl="0" indent="-274320"/>
            <a:r>
              <a:rPr lang="en-US" sz="3700" b="1" i="0" spc="-150" dirty="0" err="1">
                <a:solidFill>
                  <a:srgbClr val="0D01AF"/>
                </a:solidFill>
                <a:latin typeface="SutonnyMJ"/>
                <a:ea typeface="Times New Roman"/>
                <a:cs typeface="Times New Roman"/>
              </a:rPr>
              <a:t>AmgmË</a:t>
            </a:r>
            <a:r>
              <a:rPr lang="en-US" sz="3700" b="1" i="0" spc="-150" dirty="0">
                <a:solidFill>
                  <a:srgbClr val="0D01AF"/>
                </a:solidFill>
                <a:latin typeface="SutonnyMJ"/>
                <a:ea typeface="Times New Roman"/>
                <a:cs typeface="Times New Roman"/>
              </a:rPr>
              <a:t>¡ </a:t>
            </a:r>
            <a:r>
              <a:rPr lang="en-US" sz="37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GB </a:t>
            </a:r>
            <a:r>
              <a:rPr lang="en-US" sz="37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Dfq</a:t>
            </a:r>
            <a:r>
              <a:rPr lang="en-US" sz="37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7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ai‡bi</a:t>
            </a:r>
            <a:r>
              <a:rPr lang="en-US" sz="37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7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c`v</a:t>
            </a:r>
            <a:r>
              <a:rPr lang="en-US" sz="37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‡_©i †¶‡ÎB </a:t>
            </a:r>
            <a:r>
              <a:rPr lang="en-US" sz="37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cvIqv</a:t>
            </a:r>
            <a:r>
              <a:rPr lang="en-US" sz="37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7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hvq</a:t>
            </a:r>
            <a:endParaRPr lang="en-US" sz="3700" b="1" i="0" spc="-150" dirty="0">
              <a:solidFill>
                <a:srgbClr val="000000"/>
              </a:solidFill>
              <a:latin typeface="SutonnyMJ"/>
              <a:ea typeface="Times New Roman"/>
              <a:cs typeface="Times New Roman"/>
            </a:endParaRPr>
          </a:p>
          <a:p>
            <a:pPr marL="0" lvl="0" indent="-274320"/>
            <a:r>
              <a:rPr lang="en-US" sz="36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Ges</a:t>
            </a:r>
            <a:r>
              <a:rPr lang="en-US" sz="36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6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Gi</a:t>
            </a:r>
            <a:r>
              <a:rPr lang="en-US" sz="36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6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gvb</a:t>
            </a:r>
            <a:r>
              <a:rPr lang="en-US" sz="36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600" b="1" i="0" spc="-150" dirty="0" err="1">
                <a:solidFill>
                  <a:srgbClr val="0D01AF"/>
                </a:solidFill>
                <a:latin typeface="SutonnyMJ"/>
                <a:ea typeface="Times New Roman"/>
                <a:cs typeface="Times New Roman"/>
              </a:rPr>
              <a:t>IqvU</a:t>
            </a:r>
            <a:r>
              <a:rPr lang="en-US" sz="3600" b="1" i="0" spc="-150" dirty="0">
                <a:solidFill>
                  <a:srgbClr val="0D01AF"/>
                </a:solidFill>
                <a:latin typeface="SutonnyMJ"/>
                <a:ea typeface="Times New Roman"/>
                <a:cs typeface="Times New Roman"/>
              </a:rPr>
              <a:t>/</a:t>
            </a:r>
            <a:r>
              <a:rPr lang="en-US" sz="3600" b="1" i="0" spc="-150" dirty="0" err="1">
                <a:solidFill>
                  <a:srgbClr val="0D01AF"/>
                </a:solidFill>
                <a:latin typeface="SutonnyMJ"/>
                <a:ea typeface="Times New Roman"/>
                <a:cs typeface="Times New Roman"/>
              </a:rPr>
              <a:t>eM©wgUvi</a:t>
            </a:r>
            <a:r>
              <a:rPr lang="en-US" sz="3600" b="1" i="0" spc="-150" dirty="0">
                <a:solidFill>
                  <a:srgbClr val="0D01AF"/>
                </a:solidFill>
                <a:latin typeface="SutonnyMJ"/>
                <a:ea typeface="Times New Roman"/>
                <a:cs typeface="Times New Roman"/>
              </a:rPr>
              <a:t> †</a:t>
            </a:r>
            <a:r>
              <a:rPr lang="en-US" sz="3600" b="1" i="0" spc="-150" dirty="0" err="1">
                <a:solidFill>
                  <a:srgbClr val="0D01AF"/>
                </a:solidFill>
                <a:latin typeface="SutonnyMJ"/>
                <a:ea typeface="Times New Roman"/>
                <a:cs typeface="Times New Roman"/>
              </a:rPr>
              <a:t>Kjwfb</a:t>
            </a:r>
            <a:r>
              <a:rPr lang="en-US" sz="3600" b="1" i="0" spc="-150" dirty="0">
                <a:solidFill>
                  <a:srgbClr val="0D01AF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(</a:t>
            </a:r>
            <a:r>
              <a:rPr lang="en-US" sz="3600" b="1" i="0" spc="-150" dirty="0">
                <a:solidFill>
                  <a:srgbClr val="FF0000"/>
                </a:solidFill>
                <a:latin typeface="Nikosh" pitchFamily="2" charset="0"/>
                <a:ea typeface="Times New Roman"/>
                <a:cs typeface="Nikosh" pitchFamily="2" charset="0"/>
              </a:rPr>
              <a:t>W/m</a:t>
            </a:r>
            <a:r>
              <a:rPr lang="en-US" sz="3600" b="1" i="0" spc="-150" baseline="30000" dirty="0">
                <a:solidFill>
                  <a:srgbClr val="FF0000"/>
                </a:solidFill>
                <a:latin typeface="Nikosh" pitchFamily="2" charset="0"/>
                <a:ea typeface="Times New Roman"/>
                <a:cs typeface="Nikosh" pitchFamily="2" charset="0"/>
              </a:rPr>
              <a:t>2</a:t>
            </a:r>
            <a:r>
              <a:rPr lang="en-US" sz="3600" b="1" i="0" spc="-150" dirty="0">
                <a:solidFill>
                  <a:srgbClr val="FF0000"/>
                </a:solidFill>
                <a:latin typeface="Nikosh" pitchFamily="2" charset="0"/>
                <a:ea typeface="Times New Roman"/>
                <a:cs typeface="Nikosh" pitchFamily="2" charset="0"/>
              </a:rPr>
              <a:t>k</a:t>
            </a:r>
            <a:r>
              <a:rPr lang="en-US" sz="36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) </a:t>
            </a:r>
            <a:r>
              <a:rPr lang="en-US" sz="36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Øviv</a:t>
            </a:r>
            <a:endParaRPr lang="en-US" sz="3600" b="1" i="0" spc="-150" dirty="0">
              <a:solidFill>
                <a:srgbClr val="000000"/>
              </a:solidFill>
              <a:latin typeface="SutonnyMJ"/>
              <a:ea typeface="Times New Roman"/>
              <a:cs typeface="Times New Roman"/>
            </a:endParaRPr>
          </a:p>
          <a:p>
            <a:pPr marL="0" lvl="0" indent="-274320"/>
            <a:r>
              <a:rPr lang="en-US" sz="40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cÖKvk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Kiv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nq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|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Z‡e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Gi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gvb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c`v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‡_©i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wbw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`©ó †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Kvb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</a:p>
          <a:p>
            <a:pPr marL="0" lvl="0" indent="-274320"/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পুরুত্বের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†¶‡Î  </a:t>
            </a:r>
            <a:r>
              <a:rPr lang="en-US" sz="40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প্রযোজ্য</a:t>
            </a:r>
            <a:r>
              <a:rPr lang="en-US" sz="40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।</a:t>
            </a:r>
            <a:endParaRPr lang="en-US" sz="4000" b="1" i="0" spc="-15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18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409426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438150"/>
                <a:ext cx="7391399" cy="405387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 indent="-274320"/>
                <a:r>
                  <a:rPr lang="en-US" sz="36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†h ‡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Kvb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mgmË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SutonnyMJ"/>
                    <a:ea typeface="Times New Roman"/>
                    <a:cs typeface="Times New Roman"/>
                  </a:rPr>
                  <a:t>¡ 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(Homogeneous)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c`v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‡_©i †¶‡Î</a:t>
                </a:r>
              </a:p>
              <a:p>
                <a:pPr marL="0" lvl="0" indent="-274320"/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পদার্থের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 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†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h‡Kvb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পূরুত্বের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জন্য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Gi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ea typeface="Times New Roman"/>
                    <a:cs typeface="Nikosh" pitchFamily="2" charset="0"/>
                    <a:sym typeface="Symbol"/>
                  </a:rPr>
                  <a:t>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K</a:t>
                </a:r>
                <a:r>
                  <a:rPr lang="en-US" sz="3600" b="1" i="0" spc="-150" dirty="0">
                    <a:solidFill>
                      <a:srgbClr val="FF0000"/>
                    </a:solidFill>
                    <a:latin typeface="Nikosh" pitchFamily="2" charset="0"/>
                    <a:ea typeface="Times New Roman"/>
                    <a:cs typeface="Nikosh" pitchFamily="2" charset="0"/>
                    <a:sym typeface="Symbol"/>
                  </a:rPr>
                  <a:t>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ea typeface="Times New Roman"/>
                    <a:cs typeface="Nikosh" pitchFamily="2" charset="0"/>
                    <a:sym typeface="Symbol"/>
                  </a:rPr>
                  <a:t>ফ্যাক্টরকে</a:t>
                </a:r>
                <a:r>
                  <a:rPr lang="en-US" sz="3600" b="1" i="0" spc="-150" dirty="0">
                    <a:solidFill>
                      <a:srgbClr val="000000"/>
                    </a:solidFill>
                    <a:latin typeface="Nikosh" pitchFamily="2" charset="0"/>
                    <a:ea typeface="Times New Roman"/>
                    <a:cs typeface="Nikosh" pitchFamily="2" charset="0"/>
                    <a:sym typeface="Symbol"/>
                  </a:rPr>
                  <a:t> </a:t>
                </a:r>
                <a:r>
                  <a:rPr lang="en-US" sz="3600" b="1" i="0" spc="-150" dirty="0" err="1">
                    <a:solidFill>
                      <a:srgbClr val="000000"/>
                    </a:solidFill>
                    <a:latin typeface="Nikosh" pitchFamily="2" charset="0"/>
                    <a:ea typeface="Times New Roman"/>
                    <a:cs typeface="Nikosh" pitchFamily="2" charset="0"/>
                    <a:sym typeface="Symbol"/>
                  </a:rPr>
                  <a:t>পূরুত্ব</a:t>
                </a:r>
                <a:endParaRPr lang="en-US" sz="3600" b="1" i="0" spc="-150" dirty="0">
                  <a:solidFill>
                    <a:srgbClr val="000000"/>
                  </a:solidFill>
                  <a:latin typeface="Nikosh" pitchFamily="2" charset="0"/>
                  <a:ea typeface="Times New Roman"/>
                  <a:cs typeface="Nikosh" pitchFamily="2" charset="0"/>
                  <a:sym typeface="Symbol"/>
                </a:endParaRPr>
              </a:p>
              <a:p>
                <a:pPr marL="0" lvl="0" indent="-274320"/>
                <a:r>
                  <a:rPr lang="en-US" sz="36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Øviv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fvM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(</a:t>
                </a:r>
                <a:r>
                  <a:rPr lang="en-US" sz="3900" b="1" i="0" spc="-150" dirty="0">
                    <a:solidFill>
                      <a:srgbClr val="FF0000"/>
                    </a:solidFill>
                    <a:latin typeface="SutonnyMJ"/>
                    <a:ea typeface="Times New Roman"/>
                    <a:sym typeface="Symbol"/>
                  </a:rPr>
                  <a:t>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)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K‡i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Zvc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cwievwnZvsK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:r>
                  <a:rPr lang="en-US" sz="3900" b="1" i="0" spc="-150" dirty="0">
                    <a:solidFill>
                      <a:srgbClr val="FF0000"/>
                    </a:solidFill>
                    <a:latin typeface="Nikosh" pitchFamily="2" charset="0"/>
                    <a:ea typeface="Times New Roman"/>
                    <a:cs typeface="Nikosh" pitchFamily="2" charset="0"/>
                    <a:sym typeface="Symbol"/>
                  </a:rPr>
                  <a:t></a:t>
                </a:r>
                <a:r>
                  <a:rPr lang="en-US" sz="3900" b="1" i="0" spc="-150" dirty="0">
                    <a:solidFill>
                      <a:srgbClr val="FF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C</a:t>
                </a:r>
                <a:r>
                  <a:rPr lang="en-US" sz="3900" b="1" i="0" spc="-150" dirty="0">
                    <a:solidFill>
                      <a:srgbClr val="FF0000"/>
                    </a:solidFill>
                    <a:latin typeface="Nikosh" pitchFamily="2" charset="0"/>
                    <a:ea typeface="Times New Roman"/>
                    <a:cs typeface="Nikosh" pitchFamily="2" charset="0"/>
                    <a:sym typeface="Symbol"/>
                  </a:rPr>
                  <a:t></a:t>
                </a:r>
                <a:r>
                  <a:rPr lang="en-US" sz="3900" b="1" i="0" spc="-150" dirty="0">
                    <a:solidFill>
                      <a:srgbClr val="FF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ফ্যাক্টর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Nikosh" pitchFamily="2" charset="0"/>
                    <a:ea typeface="Times New Roman"/>
                    <a:cs typeface="Nikosh" pitchFamily="2" charset="0"/>
                  </a:rPr>
                  <a:t> </a:t>
                </a:r>
              </a:p>
              <a:p>
                <a:pPr marL="0" lvl="0" indent="-274320"/>
                <a:r>
                  <a:rPr lang="en-US" sz="40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wbiƒcY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Kiv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:r>
                  <a:rPr lang="en-US" sz="4000" b="1" i="0" spc="-15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hvq</a:t>
                </a:r>
                <a:r>
                  <a:rPr lang="en-US" sz="4000" b="1" i="0" spc="-15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|</a:t>
                </a:r>
              </a:p>
              <a:p>
                <a:pPr marL="0" indent="-274320" algn="just"/>
                <a:r>
                  <a:rPr lang="en-US" sz="4000" dirty="0">
                    <a:latin typeface="SutonnyMJ"/>
                    <a:ea typeface="Times New Roman"/>
                    <a:cs typeface="Times New Roman"/>
                  </a:rPr>
                  <a:t>	</a:t>
                </a:r>
                <a:r>
                  <a:rPr lang="en-US" sz="4000" b="1" i="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myZvivs</a:t>
                </a:r>
                <a:r>
                  <a:rPr lang="en-US" sz="4000" b="1" i="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, </a:t>
                </a:r>
                <a:r>
                  <a:rPr lang="en-US" sz="2800" b="1" i="0" dirty="0">
                    <a:solidFill>
                      <a:srgbClr val="FF0000"/>
                    </a:solidFill>
                    <a:latin typeface="Bookman Old Style"/>
                    <a:ea typeface="Times New Roman"/>
                  </a:rPr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4000" b="1" i="0">
                            <a:solidFill>
                              <a:srgbClr val="FF0000"/>
                            </a:solidFill>
                            <a:latin typeface="Cambria Math"/>
                          </a:rPr>
                          <m:t>𝐊</m:t>
                        </m:r>
                      </m:den>
                    </m:f>
                  </m:oMath>
                </a14:m>
                <a:r>
                  <a:rPr lang="en-US" sz="4000" b="1" i="0" dirty="0">
                    <a:solidFill>
                      <a:srgbClr val="FF0000"/>
                    </a:solidFill>
                    <a:latin typeface="SutonnyMJ"/>
                    <a:ea typeface="Times New Roman"/>
                    <a:cs typeface="Times New Roman"/>
                  </a:rPr>
                  <a:t> ev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4000" b="1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𝐂</m:t>
                        </m:r>
                      </m:den>
                    </m:f>
                  </m:oMath>
                </a14:m>
                <a:r>
                  <a:rPr lang="en-US" sz="4000" b="1" i="0" dirty="0">
                    <a:solidFill>
                      <a:srgbClr val="FF0000"/>
                    </a:solidFill>
                    <a:latin typeface="SutonnyMJ"/>
                    <a:ea typeface="Times New Roman"/>
                    <a:cs typeface="Times New Roman"/>
                  </a:rPr>
                  <a:t>  </a:t>
                </a:r>
                <a:r>
                  <a:rPr lang="en-US" sz="4000" b="1" i="0" dirty="0" err="1">
                    <a:solidFill>
                      <a:srgbClr val="FF0000"/>
                    </a:solidFill>
                    <a:latin typeface="SutonnyMJ"/>
                    <a:ea typeface="Times New Roman"/>
                    <a:cs typeface="Times New Roman"/>
                  </a:rPr>
                  <a:t>ev</a:t>
                </a:r>
                <a:r>
                  <a:rPr lang="en-US" sz="4000" b="1" i="0" dirty="0">
                    <a:solidFill>
                      <a:srgbClr val="FF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𝐗</m:t>
                        </m:r>
                      </m:num>
                      <m:den>
                        <m:r>
                          <a:rPr lang="en-US" sz="4000" b="1" i="0">
                            <a:solidFill>
                              <a:srgbClr val="FF0000"/>
                            </a:solidFill>
                            <a:latin typeface="Cambria Math"/>
                          </a:rPr>
                          <m:t>𝐊</m:t>
                        </m:r>
                      </m:den>
                    </m:f>
                  </m:oMath>
                </a14:m>
                <a:r>
                  <a:rPr lang="en-US" sz="4000" b="1" i="0" dirty="0">
                    <a:solidFill>
                      <a:srgbClr val="FF0000"/>
                    </a:solidFill>
                    <a:latin typeface="SutonnyMJ"/>
                    <a:ea typeface="Times New Roman"/>
                    <a:cs typeface="Times New Roman"/>
                  </a:rPr>
                  <a:t>  </a:t>
                </a:r>
              </a:p>
              <a:p>
                <a:pPr marL="0" indent="-274320" algn="just"/>
                <a:r>
                  <a:rPr lang="en-US" sz="2400" b="1" i="0" dirty="0">
                    <a:solidFill>
                      <a:srgbClr val="000000"/>
                    </a:solidFill>
                    <a:latin typeface="Bookman Old Style"/>
                    <a:ea typeface="Times New Roman"/>
                  </a:rPr>
                  <a:t>	</a:t>
                </a:r>
                <a:r>
                  <a:rPr lang="en-US" sz="2400" b="1" i="0" dirty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/>
                    <a:ea typeface="Times New Roman"/>
                    <a:sym typeface="Symbol"/>
                  </a:rPr>
                  <a:t></a:t>
                </a:r>
                <a:r>
                  <a:rPr lang="en-US" sz="2400" b="1" i="0" dirty="0">
                    <a:solidFill>
                      <a:srgbClr val="0D01A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/>
                    <a:ea typeface="Times New Roman"/>
                  </a:rPr>
                  <a:t> 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0D01A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0">
                            <a:solidFill>
                              <a:srgbClr val="0D01A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𝐗</m:t>
                        </m:r>
                      </m:num>
                      <m:den>
                        <m:r>
                          <a:rPr lang="en-US" sz="2400" b="1" i="0">
                            <a:solidFill>
                              <a:srgbClr val="0D01A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𝐊</m:t>
                        </m:r>
                      </m:den>
                    </m:f>
                  </m:oMath>
                </a14:m>
                <a:r>
                  <a:rPr lang="en-US" sz="2400" b="1" i="0" dirty="0">
                    <a:solidFill>
                      <a:srgbClr val="000000"/>
                    </a:solidFill>
                    <a:latin typeface="Bookman Old Style"/>
                    <a:ea typeface="Times New Roman"/>
                  </a:rPr>
                  <a:t>,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hvLb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</a:t>
                </a:r>
                <a:r>
                  <a:rPr lang="en-US" sz="2400" b="1" i="0" dirty="0">
                    <a:solidFill>
                      <a:srgbClr val="000000"/>
                    </a:solidFill>
                    <a:latin typeface="Bookman Old Style"/>
                    <a:ea typeface="Times New Roman"/>
                  </a:rPr>
                  <a:t>X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wgUvi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GK‡K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GKwU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 ¯^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Zš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  <a:ea typeface="Times New Roman"/>
                    <a:cs typeface="Times New Roman"/>
                  </a:rPr>
                  <a:t>¿ 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438150"/>
                <a:ext cx="7391399" cy="4053876"/>
              </a:xfrm>
              <a:blipFill rotWithShape="1">
                <a:blip r:embed="rId2"/>
                <a:stretch>
                  <a:fillRect l="-2796" t="-897" r="-3947" b="-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19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98867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403860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algn="ctr"/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9600" b="1" i="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96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অংশ</a:t>
            </a:r>
            <a:endParaRPr lang="en-US" sz="9600" b="1" i="0" spc="-150" dirty="0"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marL="0" algn="ctr"/>
            <a:r>
              <a:rPr lang="en-US" sz="9600" b="1" i="0" spc="-150" dirty="0">
                <a:solidFill>
                  <a:srgbClr val="0D01AF"/>
                </a:solidFill>
                <a:latin typeface="Calibri"/>
              </a:rPr>
              <a:t>PRACTICAL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Presented By : A.M.ATIQULLAH,</a:t>
            </a: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ademy Engraved LET" pitchFamily="2" charset="0"/>
                <a:ea typeface="+mn-ea"/>
                <a:cs typeface="+mn-cs"/>
              </a:rPr>
              <a:t>INSTRUCTOR(Tech) RAC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DHAKA POLYTECHNIC INSTITUTE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Dhaka-1208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300008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7553" y="438150"/>
            <a:ext cx="7315199" cy="4191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indent="-274320" algn="just"/>
            <a:r>
              <a:rPr lang="en-US" sz="43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DcKi‡Yi</a:t>
            </a:r>
            <a:r>
              <a:rPr lang="en-US" sz="43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†</a:t>
            </a:r>
            <a:r>
              <a:rPr lang="en-US" sz="43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ea</a:t>
            </a:r>
            <a:r>
              <a:rPr lang="en-US" sz="43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| </a:t>
            </a:r>
            <a:r>
              <a:rPr lang="en-US" sz="43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myZivs</a:t>
            </a:r>
            <a:r>
              <a:rPr lang="en-US" sz="43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3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wewfbœ</a:t>
            </a:r>
            <a:r>
              <a:rPr lang="en-US" sz="43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30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DcKi‡Yi</a:t>
            </a:r>
            <a:r>
              <a:rPr lang="en-US" sz="430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30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স্তর</a:t>
            </a:r>
            <a:r>
              <a:rPr lang="en-US" sz="4300" b="1" i="0" spc="-150" dirty="0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 </a:t>
            </a:r>
            <a:endParaRPr lang="en-US" sz="4300" b="1" i="0" spc="-150" dirty="0">
              <a:solidFill>
                <a:srgbClr val="000000"/>
              </a:solidFill>
              <a:latin typeface="SutonnyMJ"/>
              <a:ea typeface="Times New Roman"/>
              <a:cs typeface="Times New Roman"/>
            </a:endParaRPr>
          </a:p>
          <a:p>
            <a:pPr marL="0" lvl="0" indent="-274320"/>
            <a:r>
              <a:rPr lang="en-US" sz="415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Øviv</a:t>
            </a:r>
            <a:r>
              <a:rPr lang="en-US" sz="415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15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cÖ</a:t>
            </a:r>
            <a:r>
              <a:rPr lang="en-US" sz="415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¯‘Z †</a:t>
            </a:r>
            <a:r>
              <a:rPr lang="en-US" sz="415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Kvb</a:t>
            </a:r>
            <a:r>
              <a:rPr lang="en-US" sz="415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15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e¯‘i</a:t>
            </a:r>
            <a:r>
              <a:rPr lang="en-US" sz="415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150" b="1" i="0" spc="-150" dirty="0" err="1">
                <a:solidFill>
                  <a:srgbClr val="000000"/>
                </a:solidFill>
                <a:latin typeface="Nikosh" pitchFamily="2" charset="0"/>
                <a:ea typeface="Times New Roman"/>
                <a:cs typeface="Nikosh" pitchFamily="2" charset="0"/>
              </a:rPr>
              <a:t>মধ্য</a:t>
            </a:r>
            <a:r>
              <a:rPr lang="en-US" sz="415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15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w`‡q</a:t>
            </a:r>
            <a:r>
              <a:rPr lang="en-US" sz="415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15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Zvc</a:t>
            </a:r>
            <a:r>
              <a:rPr lang="en-US" sz="4150" b="1" i="0" spc="-150" dirty="0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 </a:t>
            </a:r>
            <a:r>
              <a:rPr lang="en-US" sz="4150" b="1" i="0" spc="-15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cwien‡bi</a:t>
            </a:r>
            <a:endParaRPr lang="en-US" sz="4150" b="1" i="0" spc="-150" dirty="0">
              <a:solidFill>
                <a:srgbClr val="000000"/>
              </a:solidFill>
              <a:latin typeface="SutonnyMJ"/>
              <a:ea typeface="Times New Roman"/>
              <a:cs typeface="Times New Roman"/>
            </a:endParaRPr>
          </a:p>
          <a:p>
            <a:pPr marL="0" lvl="0" indent="-274320" algn="just"/>
            <a:r>
              <a:rPr lang="en-US" sz="4400" b="1" i="0" dirty="0" err="1">
                <a:solidFill>
                  <a:srgbClr val="000000"/>
                </a:solidFill>
                <a:latin typeface="SutonnyMJ"/>
                <a:ea typeface="Times New Roman"/>
                <a:cs typeface="Times New Roman"/>
              </a:rPr>
              <a:t>cwigvY</a:t>
            </a:r>
            <a:endParaRPr lang="en-US" sz="4400" b="1" i="0" dirty="0">
              <a:solidFill>
                <a:srgbClr val="000000"/>
              </a:solidFill>
              <a:latin typeface="SutonnyMJ"/>
              <a:ea typeface="Times New Roman"/>
              <a:cs typeface="Times New Roman"/>
            </a:endParaRPr>
          </a:p>
          <a:p>
            <a:pPr marL="0" lvl="0" indent="-274320" algn="just"/>
            <a:endParaRPr lang="en-US" sz="3600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20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533651"/>
            <a:ext cx="6934201" cy="1336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01996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4114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300" b="1" i="0" spc="-150" dirty="0">
                <a:solidFill>
                  <a:srgbClr val="FF0000"/>
                </a:solidFill>
                <a:latin typeface="SutonnyMJ"/>
              </a:rPr>
              <a:t>mviwY-1.1 t </a:t>
            </a:r>
            <a:r>
              <a:rPr lang="en-US" sz="2300" b="1" i="0" spc="-150" dirty="0">
                <a:solidFill>
                  <a:srgbClr val="FF0000"/>
                </a:solidFill>
                <a:latin typeface="Times New Roman"/>
              </a:rPr>
              <a:t>Thermal Conductivity of Materials Used in Cold storage </a:t>
            </a:r>
            <a:r>
              <a:rPr lang="en-US" sz="2300" b="1" i="0" spc="-150" dirty="0">
                <a:solidFill>
                  <a:srgbClr val="000000"/>
                </a:solidFill>
                <a:latin typeface="Times New Roman"/>
              </a:rPr>
              <a:t>Walls</a:t>
            </a:r>
            <a:endParaRPr lang="en-US" sz="2300" b="1" i="0" spc="-15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21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895350"/>
            <a:ext cx="7315199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639424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438150"/>
            <a:ext cx="7315199" cy="40538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22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438150"/>
            <a:ext cx="7315198" cy="4053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328301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91399" cy="4114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23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514350"/>
            <a:ext cx="739139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343313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438150"/>
            <a:ext cx="7315199" cy="4191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b="1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24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438150"/>
            <a:ext cx="7315198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234339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25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38150"/>
            <a:ext cx="7391400" cy="4053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</p:spTree>
    <p:extLst>
      <p:ext uri="{BB962C8B-B14F-4D97-AF65-F5344CB8AC3E}">
        <p14:creationId xmlns:p14="http://schemas.microsoft.com/office/powerpoint/2010/main" val="509849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228849" cy="397767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/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</a:rPr>
                  <a:t>myZivs,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SutonnyMJ"/>
                  </a:rPr>
                  <a:t>Zvc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</a:rPr>
                  <a:t> cwievwnZv¼, </a:t>
                </a:r>
                <a:r>
                  <a:rPr lang="en-US" sz="36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000" b="1" i="0" dirty="0">
                            <a:solidFill>
                              <a:srgbClr val="FF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sz="4000" b="1" i="0" dirty="0">
                            <a:solidFill>
                              <a:srgbClr val="FF0000"/>
                            </a:solidFill>
                            <a:latin typeface="Nikosh" pitchFamily="2" charset="0"/>
                            <a:cs typeface="Nikosh" pitchFamily="2" charset="0"/>
                          </a:rPr>
                          <m:t> </m:t>
                        </m:r>
                      </m:num>
                      <m:den>
                        <m:r>
                          <a:rPr lang="en-US" sz="4000" b="1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𝐗</m:t>
                        </m:r>
                      </m:den>
                    </m:f>
                  </m:oMath>
                </a14:m>
                <a:r>
                  <a:rPr lang="en-US" sz="3600" b="1" i="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pPr marL="0"/>
                <a:r>
                  <a:rPr lang="en-US" sz="4000" b="1" i="0" dirty="0" err="1">
                    <a:solidFill>
                      <a:srgbClr val="000000"/>
                    </a:solidFill>
                    <a:latin typeface="SutonnyMJ"/>
                  </a:rPr>
                  <a:t>GLv‡b</a:t>
                </a:r>
                <a:r>
                  <a:rPr lang="en-US" sz="4000" b="1" i="0" dirty="0">
                    <a:solidFill>
                      <a:srgbClr val="000000"/>
                    </a:solidFill>
                    <a:latin typeface="SutonnyMJ"/>
                  </a:rPr>
                  <a:t>, </a:t>
                </a:r>
                <a:r>
                  <a:rPr lang="en-US" sz="4000" b="1" i="0" dirty="0">
                    <a:solidFill>
                      <a:srgbClr val="000000"/>
                    </a:solidFill>
                    <a:latin typeface="Times New Roman"/>
                  </a:rPr>
                  <a:t>x = </a:t>
                </a:r>
                <a:r>
                  <a:rPr lang="en-US" sz="4000" b="1" i="0" dirty="0" err="1">
                    <a:solidFill>
                      <a:srgbClr val="000000"/>
                    </a:solidFill>
                    <a:latin typeface="SutonnyMJ"/>
                  </a:rPr>
                  <a:t>c`v</a:t>
                </a:r>
                <a:r>
                  <a:rPr lang="en-US" sz="4000" b="1" i="0" dirty="0">
                    <a:solidFill>
                      <a:srgbClr val="000000"/>
                    </a:solidFill>
                    <a:latin typeface="SutonnyMJ"/>
                  </a:rPr>
                  <a:t>‡_©i </a:t>
                </a:r>
                <a:r>
                  <a:rPr lang="en-US" sz="40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পূরুত্ব</a:t>
                </a:r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40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মিটারে</a:t>
                </a:r>
                <a:r>
                  <a:rPr lang="en-US" sz="40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(m)</a:t>
                </a:r>
              </a:p>
              <a:p>
                <a:pPr marL="0"/>
                <a:r>
                  <a:rPr lang="en-US" sz="4100" b="1" i="0" spc="-30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Avevi</a:t>
                </a:r>
                <a:r>
                  <a:rPr lang="en-US" sz="4100" b="1" i="0" spc="-30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, †</a:t>
                </a:r>
                <a:r>
                  <a:rPr lang="en-US" sz="4100" b="1" i="0" spc="-30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Kv‡bv</a:t>
                </a:r>
                <a:r>
                  <a:rPr lang="en-US" sz="4100" b="1" i="0" spc="-30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4100" b="1" i="0" spc="-30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GKwU</a:t>
                </a:r>
                <a:r>
                  <a:rPr lang="en-US" sz="4100" b="1" i="0" spc="-30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 ¯^</a:t>
                </a:r>
                <a:r>
                  <a:rPr lang="en-US" sz="4100" b="1" i="0" spc="-30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Zš</a:t>
                </a:r>
                <a:r>
                  <a:rPr lang="en-US" sz="4100" b="1" i="0" spc="-30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¿  </a:t>
                </a:r>
                <a:r>
                  <a:rPr lang="en-US" sz="4100" b="1" i="0" spc="-30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DcKi‡Yi</a:t>
                </a:r>
                <a:r>
                  <a:rPr lang="en-US" sz="4100" b="1" i="0" spc="-30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 </a:t>
                </a:r>
                <a:r>
                  <a:rPr lang="en-US" sz="4100" b="1" i="0" spc="-30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Zvc</a:t>
                </a:r>
                <a:r>
                  <a:rPr lang="en-US" sz="4100" b="1" i="0" spc="-30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†</a:t>
                </a:r>
                <a:r>
                  <a:rPr lang="en-US" sz="4100" b="1" i="0" spc="-30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iv‡ai</a:t>
                </a:r>
                <a:r>
                  <a:rPr lang="en-US" sz="4100" b="1" i="0" spc="-30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</a:p>
              <a:p>
                <a:pPr marL="0"/>
                <a:r>
                  <a:rPr lang="en-US" sz="38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cwigvY</a:t>
                </a:r>
                <a:r>
                  <a:rPr lang="en-US" sz="38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8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Gi</a:t>
                </a:r>
                <a:r>
                  <a:rPr lang="en-US" sz="38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8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Zvc</a:t>
                </a:r>
                <a:r>
                  <a:rPr lang="en-US" sz="38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8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cwienb</a:t>
                </a:r>
                <a:r>
                  <a:rPr lang="en-US" sz="38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¸Yv‡¼i </a:t>
                </a:r>
                <a:r>
                  <a:rPr lang="en-US" sz="38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ব্যস্তানুপাতিক</a:t>
                </a:r>
                <a:r>
                  <a:rPr lang="en-US" sz="38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8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ev</a:t>
                </a:r>
                <a:r>
                  <a:rPr lang="en-US" sz="38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</a:p>
              <a:p>
                <a:pPr marL="0"/>
                <a:r>
                  <a:rPr lang="en-US" sz="39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Zvc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cwievwnZvs‡Ki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ব্যস্তানুপাতিক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Ges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Zv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900" b="1" i="0" spc="-150" dirty="0">
                    <a:solidFill>
                      <a:srgbClr val="FF0000"/>
                    </a:solidFill>
                    <a:latin typeface="Nikosh" pitchFamily="2" charset="0"/>
                    <a:cs typeface="Nikosh" pitchFamily="2" charset="0"/>
                  </a:rPr>
                  <a:t>r</a:t>
                </a:r>
                <a:r>
                  <a:rPr lang="en-US" sz="3900" b="1" i="0" spc="-150" dirty="0">
                    <a:solidFill>
                      <a:srgbClr val="FF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9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Øviv</a:t>
                </a:r>
                <a:r>
                  <a:rPr lang="en-US" sz="39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</a:p>
              <a:p>
                <a:pPr marL="0"/>
                <a:r>
                  <a:rPr lang="en-US" sz="44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m~wPZ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Kiv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4400" b="1" i="0" spc="-15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nq</a:t>
                </a:r>
                <a:r>
                  <a:rPr lang="en-US" sz="4400" b="1" i="0" spc="-15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|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228849" cy="3977676"/>
              </a:xfrm>
              <a:blipFill rotWithShape="1">
                <a:blip r:embed="rId2"/>
                <a:stretch>
                  <a:fillRect l="-3277" r="-4958" b="-13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17592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391399" cy="397767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</a:rPr>
                  <a:t>myZivs </a:t>
                </a:r>
                <a:r>
                  <a:rPr lang="en-US" sz="3600" b="1" i="0" dirty="0">
                    <a:solidFill>
                      <a:srgbClr val="FF0000"/>
                    </a:solidFill>
                    <a:latin typeface="Times New Roman"/>
                  </a:rPr>
                  <a:t>r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600" b="1" i="0" dirty="0">
                            <a:solidFill>
                              <a:srgbClr val="FF0000"/>
                            </a:solidFill>
                            <a:latin typeface="Times New Roman"/>
                          </a:rPr>
                          <m:t>1 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600" b="1" i="0" dirty="0">
                            <a:solidFill>
                              <a:srgbClr val="FF0000"/>
                            </a:solidFill>
                            <a:latin typeface="Times New Roman"/>
                          </a:rPr>
                          <m:t>x</m:t>
                        </m:r>
                      </m:den>
                    </m:f>
                  </m:oMath>
                </a14:m>
                <a:r>
                  <a:rPr lang="en-US" sz="3600" b="1" i="0" dirty="0">
                    <a:solidFill>
                      <a:srgbClr val="FF0000"/>
                    </a:solidFill>
                    <a:latin typeface="Times New Roman"/>
                  </a:rPr>
                  <a:t> </a:t>
                </a:r>
                <a:r>
                  <a:rPr lang="en-US" sz="3600" b="1" i="0" dirty="0" err="1">
                    <a:solidFill>
                      <a:srgbClr val="FF0000"/>
                    </a:solidFill>
                    <a:latin typeface="SutonnyMJ"/>
                  </a:rPr>
                  <a:t>ev</a:t>
                </a:r>
                <a:r>
                  <a:rPr lang="en-US" sz="3600" b="1" i="0" dirty="0">
                    <a:solidFill>
                      <a:srgbClr val="FF0000"/>
                    </a:solidFill>
                    <a:latin typeface="SutonnyMJ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600" b="1" i="0" dirty="0">
                            <a:solidFill>
                              <a:srgbClr val="FF0000"/>
                            </a:solidFill>
                            <a:latin typeface="Times New Roman"/>
                          </a:rPr>
                          <m:t>1 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600" b="1" i="0" dirty="0">
                            <a:solidFill>
                              <a:srgbClr val="FF0000"/>
                            </a:solidFill>
                            <a:latin typeface="Times New Roman"/>
                          </a:rPr>
                          <m:t>C</m:t>
                        </m:r>
                      </m:den>
                    </m:f>
                  </m:oMath>
                </a14:m>
                <a:r>
                  <a:rPr lang="en-US" sz="3600" b="1" i="0" dirty="0">
                    <a:solidFill>
                      <a:srgbClr val="FF0000"/>
                    </a:solidFill>
                    <a:latin typeface="SutonnyMJ"/>
                  </a:rPr>
                  <a:t> </a:t>
                </a:r>
                <a:r>
                  <a:rPr lang="en-US" sz="3600" b="1" i="0" dirty="0" err="1">
                    <a:solidFill>
                      <a:srgbClr val="FF0000"/>
                    </a:solidFill>
                    <a:latin typeface="SutonnyMJ"/>
                  </a:rPr>
                  <a:t>ev</a:t>
                </a:r>
                <a:r>
                  <a:rPr lang="en-US" sz="3600" b="1" i="0" dirty="0">
                    <a:solidFill>
                      <a:srgbClr val="FF0000"/>
                    </a:solidFill>
                    <a:latin typeface="SutonnyMJ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600" b="1" i="0" dirty="0">
                            <a:solidFill>
                              <a:srgbClr val="FF0000"/>
                            </a:solidFill>
                            <a:latin typeface="Times New Roman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3600" b="1" i="0" dirty="0">
                            <a:solidFill>
                              <a:srgbClr val="FF0000"/>
                            </a:solidFill>
                            <a:latin typeface="Times New Roman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600" b="1" i="0" dirty="0">
                            <a:solidFill>
                              <a:srgbClr val="FF0000"/>
                            </a:solidFill>
                            <a:latin typeface="Times New Roman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sz="3600" b="1" i="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3600" b="1" i="0" dirty="0">
                    <a:solidFill>
                      <a:srgbClr val="FF0000"/>
                    </a:solidFill>
                    <a:latin typeface="SutonnyMJ"/>
                  </a:rPr>
                  <a:t> </a:t>
                </a:r>
              </a:p>
              <a:p>
                <a:r>
                  <a:rPr lang="en-US" sz="3600" b="1" i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US" sz="3600" b="1" i="0" dirty="0">
                    <a:solidFill>
                      <a:srgbClr val="FF0000"/>
                    </a:solidFill>
                  </a:rPr>
                  <a:t>C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600" b="1" i="0" dirty="0">
                            <a:solidFill>
                              <a:srgbClr val="FF0000"/>
                            </a:solidFill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sz="3600" b="1" i="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600" b="1" i="0" dirty="0">
                            <a:solidFill>
                              <a:srgbClr val="FF0000"/>
                            </a:solidFill>
                          </a:rPr>
                          <m:t>x</m:t>
                        </m:r>
                      </m:den>
                    </m:f>
                  </m:oMath>
                </a14:m>
                <a:r>
                  <a:rPr lang="en-US" sz="3600" b="1" i="0" dirty="0">
                    <a:solidFill>
                      <a:srgbClr val="000000"/>
                    </a:solidFill>
                  </a:rPr>
                  <a:t> 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[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GKwU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¯^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Zš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¿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DcKi‡Yi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পূরূত্ব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=x m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 pitchFamily="2" charset="0"/>
                    <a:cs typeface="SutonnyMJ" pitchFamily="2" charset="0"/>
                  </a:rPr>
                  <a:t>]</a:t>
                </a:r>
              </a:p>
              <a:p>
                <a:r>
                  <a:rPr lang="en-US" sz="3600" b="1" i="0" dirty="0" err="1">
                    <a:solidFill>
                      <a:srgbClr val="000000"/>
                    </a:solidFill>
                    <a:latin typeface="SutonnyMJ"/>
                  </a:rPr>
                  <a:t>AZGe</a:t>
                </a:r>
                <a:r>
                  <a:rPr lang="en-US" sz="3600" b="1" i="0" dirty="0">
                    <a:solidFill>
                      <a:srgbClr val="000000"/>
                    </a:solidFill>
                    <a:latin typeface="SutonnyMJ"/>
                  </a:rPr>
                  <a:t>,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বিভিন্ন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উপকরণের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স্তর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দ্বারা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নির্মিত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কোনো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</a:p>
              <a:p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বস্তর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তাপ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পরিবাহিতাঙ্ক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বা</a:t>
                </a:r>
                <a:r>
                  <a:rPr lang="en-US" sz="3600" b="1" i="0" dirty="0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 C </a:t>
                </a:r>
                <a:r>
                  <a:rPr lang="en-US" sz="3600" b="1" i="0" dirty="0" err="1">
                    <a:solidFill>
                      <a:srgbClr val="000000"/>
                    </a:solidFill>
                    <a:latin typeface="Nikosh" pitchFamily="2" charset="0"/>
                    <a:cs typeface="Nikosh" pitchFamily="2" charset="0"/>
                  </a:rPr>
                  <a:t>ফ্যাক্টর</a:t>
                </a:r>
                <a:endParaRPr lang="en-US" sz="3600" b="1" i="0" dirty="0">
                  <a:solidFill>
                    <a:srgbClr val="000000"/>
                  </a:solidFill>
                  <a:latin typeface="Nikosh" pitchFamily="2" charset="0"/>
                  <a:cs typeface="Nikosh" pitchFamily="2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391399" cy="3977676"/>
              </a:xfrm>
              <a:blipFill rotWithShape="1">
                <a:blip r:embed="rId2"/>
                <a:stretch>
                  <a:fillRect l="-1891" r="-3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Rectangle 6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01795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19200" y="514350"/>
                <a:ext cx="7391399" cy="397767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lvl="0"/>
                <a:r>
                  <a:rPr lang="en-US" sz="2890" b="1" i="0" spc="-150" dirty="0">
                    <a:solidFill>
                      <a:srgbClr val="FF0000"/>
                    </a:solidFill>
                    <a:effectLst/>
                    <a:latin typeface="Nikosh" pitchFamily="2" charset="0"/>
                    <a:cs typeface="Nikosh" pitchFamily="2" charset="0"/>
                  </a:rPr>
                  <a:t>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90" b="1" i="1" spc="-15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90" b="1" spc="-150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890" b="1" i="0" spc="-150" dirty="0">
                            <a:solidFill>
                              <a:srgbClr val="FF0000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R</m:t>
                        </m:r>
                      </m:den>
                    </m:f>
                  </m:oMath>
                </a14:m>
                <a:r>
                  <a:rPr lang="en-US" sz="2890" b="1" i="0" spc="-150" dirty="0">
                    <a:solidFill>
                      <a:srgbClr val="FF0000"/>
                    </a:solidFill>
                    <a:effectLst/>
                    <a:latin typeface="Nikosh" pitchFamily="2" charset="0"/>
                    <a:cs typeface="Nikosh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pc="-15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pc="-150" dirty="0" smtClean="0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  <m:t>𝟏</m:t>
                        </m:r>
                      </m:num>
                      <m:den>
                        <m:f>
                          <m:fPr>
                            <m:ctrlPr>
                              <a:rPr lang="en-US" sz="2800" b="1" i="1" spc="-150" dirty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800" b="1" i="0" spc="-150" dirty="0">
                            <a:solidFill>
                              <a:srgbClr val="FF0000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 + </m:t>
                        </m:r>
                        <m:f>
                          <m:fPr>
                            <m:ctrlPr>
                              <a:rPr lang="en-US" sz="2800" b="1" i="1" spc="-150" dirty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2 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800" b="1" i="0" spc="-150" dirty="0">
                            <a:solidFill>
                              <a:srgbClr val="FF0000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 + </m:t>
                        </m:r>
                        <m:f>
                          <m:fPr>
                            <m:ctrlPr>
                              <a:rPr lang="en-US" sz="2800" b="1" i="1" spc="-150" dirty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3 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3</m:t>
                            </m:r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800" b="1" i="0" spc="-150" dirty="0">
                            <a:solidFill>
                              <a:srgbClr val="FF0000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 + −−−−−−−−−−−−−−+ </m:t>
                        </m:r>
                        <m:f>
                          <m:fPr>
                            <m:ctrlPr>
                              <a:rPr lang="en-US" sz="2800" b="1" i="1" spc="-150" dirty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800" b="1" i="0" spc="-15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sz="2800" b="1" i="0" spc="-150" baseline="-25000" dirty="0">
                                <a:solidFill>
                                  <a:srgbClr val="FF0000"/>
                                </a:solidFill>
                                <a:effectLst/>
                                <a:latin typeface="Nikosh" pitchFamily="2" charset="0"/>
                                <a:cs typeface="Nikosh" pitchFamily="2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800" b="1" i="0" spc="-150" dirty="0">
                            <a:solidFill>
                              <a:srgbClr val="FF0000"/>
                            </a:solidFill>
                            <a:effectLst/>
                            <a:latin typeface="Nikosh" pitchFamily="2" charset="0"/>
                            <a:cs typeface="Nikosh" pitchFamily="2" charset="0"/>
                          </a:rPr>
                          <m:t>  </m:t>
                        </m:r>
                      </m:den>
                    </m:f>
                    <m:r>
                      <a:rPr lang="en-US" sz="2800" b="1" i="0" spc="-150" dirty="0" smtClean="0">
                        <a:solidFill>
                          <a:srgbClr val="FF0000"/>
                        </a:solidFill>
                        <a:effectLst/>
                        <a:latin typeface="Cambria Math"/>
                      </a:rPr>
                      <m:t> </m:t>
                    </m:r>
                  </m:oMath>
                </a14:m>
                <a:r>
                  <a:rPr lang="en-US" sz="2800" b="1" i="0" spc="-150" dirty="0">
                    <a:solidFill>
                      <a:srgbClr val="FF0000"/>
                    </a:solidFill>
                    <a:effectLst/>
                    <a:latin typeface="Nikosh" pitchFamily="2" charset="0"/>
                    <a:cs typeface="Nikosh" pitchFamily="2" charset="0"/>
                  </a:rPr>
                  <a:t>W/m</a:t>
                </a:r>
                <a:r>
                  <a:rPr lang="en-US" sz="2800" b="1" i="0" spc="-150" baseline="30000" dirty="0">
                    <a:solidFill>
                      <a:srgbClr val="FF0000"/>
                    </a:solidFill>
                    <a:effectLst/>
                    <a:latin typeface="Nikosh" pitchFamily="2" charset="0"/>
                    <a:cs typeface="Nikosh" pitchFamily="2" charset="0"/>
                  </a:rPr>
                  <a:t>2</a:t>
                </a:r>
                <a:r>
                  <a:rPr lang="en-US" sz="2800" b="1" i="0" spc="-150" dirty="0">
                    <a:solidFill>
                      <a:srgbClr val="FF0000"/>
                    </a:solidFill>
                    <a:effectLst/>
                    <a:latin typeface="Nikosh" pitchFamily="2" charset="0"/>
                    <a:cs typeface="Nikosh" pitchFamily="2" charset="0"/>
                  </a:rPr>
                  <a:t>K</a:t>
                </a:r>
              </a:p>
              <a:p>
                <a:pPr marL="0"/>
                <a:r>
                  <a:rPr lang="en-US" sz="4400" b="1" i="0" dirty="0" err="1">
                    <a:solidFill>
                      <a:srgbClr val="0D01AF"/>
                    </a:solidFill>
                    <a:latin typeface="SutonnyMJ"/>
                  </a:rPr>
                  <a:t>mZK©Zv</a:t>
                </a:r>
                <a:r>
                  <a:rPr lang="en-US" sz="4400" b="1" i="0" dirty="0">
                    <a:solidFill>
                      <a:srgbClr val="0D01AF"/>
                    </a:solidFill>
                    <a:latin typeface="SutonnyMJ"/>
                  </a:rPr>
                  <a:t> t</a:t>
                </a:r>
              </a:p>
              <a:p>
                <a:pPr marL="0"/>
                <a:r>
                  <a:rPr lang="en-US" sz="3900" b="1" i="0" spc="-300" dirty="0">
                    <a:solidFill>
                      <a:srgbClr val="000000"/>
                    </a:solidFill>
                    <a:latin typeface="Times New Roman"/>
                  </a:rPr>
                  <a:t>(i) </a:t>
                </a:r>
                <a:r>
                  <a:rPr lang="en-US" sz="3900" b="1" i="0" spc="-300" dirty="0" err="1">
                    <a:solidFill>
                      <a:srgbClr val="000000"/>
                    </a:solidFill>
                    <a:latin typeface="SutonnyMJ"/>
                  </a:rPr>
                  <a:t>PvU</a:t>
                </a:r>
                <a:r>
                  <a:rPr lang="en-US" sz="3900" b="1" i="0" spc="-300" dirty="0">
                    <a:solidFill>
                      <a:srgbClr val="000000"/>
                    </a:solidFill>
                    <a:latin typeface="SutonnyMJ"/>
                  </a:rPr>
                  <a:t>© †_‡K </a:t>
                </a:r>
                <a:r>
                  <a:rPr lang="en-US" sz="3900" b="1" i="0" spc="-300" dirty="0" err="1">
                    <a:solidFill>
                      <a:srgbClr val="000000"/>
                    </a:solidFill>
                    <a:latin typeface="SutonnyMJ"/>
                  </a:rPr>
                  <a:t>gvb</a:t>
                </a:r>
                <a:r>
                  <a:rPr lang="en-US" sz="3900" b="1" i="0" spc="-300" dirty="0">
                    <a:solidFill>
                      <a:srgbClr val="000000"/>
                    </a:solidFill>
                    <a:latin typeface="SutonnyMJ"/>
                  </a:rPr>
                  <a:t> †</a:t>
                </a:r>
                <a:r>
                  <a:rPr lang="en-US" sz="3900" b="1" i="0" spc="-300" dirty="0" err="1">
                    <a:solidFill>
                      <a:srgbClr val="000000"/>
                    </a:solidFill>
                    <a:latin typeface="SutonnyMJ"/>
                  </a:rPr>
                  <a:t>bIqvi</a:t>
                </a:r>
                <a:r>
                  <a:rPr lang="en-US" sz="3900" b="1" i="0" spc="-30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3900" b="1" i="0" spc="-300" dirty="0" err="1">
                    <a:solidFill>
                      <a:srgbClr val="000000"/>
                    </a:solidFill>
                    <a:latin typeface="SutonnyMJ"/>
                  </a:rPr>
                  <a:t>mgq</a:t>
                </a:r>
                <a:r>
                  <a:rPr lang="en-US" sz="3900" b="1" i="0" spc="-30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3900" b="1" i="0" spc="-300" dirty="0" err="1">
                    <a:solidFill>
                      <a:srgbClr val="000000"/>
                    </a:solidFill>
                    <a:latin typeface="SutonnyMJ"/>
                  </a:rPr>
                  <a:t>mZK©Zvi</a:t>
                </a:r>
                <a:r>
                  <a:rPr lang="en-US" sz="3900" b="1" i="0" spc="-300" dirty="0">
                    <a:solidFill>
                      <a:srgbClr val="000000"/>
                    </a:solidFill>
                    <a:latin typeface="SutonnyMJ"/>
                  </a:rPr>
                  <a:t> mv‡_ </a:t>
                </a:r>
                <a:r>
                  <a:rPr lang="en-US" sz="3900" b="1" i="0" spc="-300" dirty="0" err="1">
                    <a:solidFill>
                      <a:srgbClr val="000000"/>
                    </a:solidFill>
                    <a:latin typeface="SutonnyMJ"/>
                  </a:rPr>
                  <a:t>wb‡Z</a:t>
                </a:r>
                <a:r>
                  <a:rPr lang="en-US" sz="3900" b="1" i="0" spc="-300" dirty="0">
                    <a:solidFill>
                      <a:srgbClr val="000000"/>
                    </a:solidFill>
                    <a:latin typeface="SutonnyMJ"/>
                  </a:rPr>
                  <a:t> </a:t>
                </a:r>
                <a:r>
                  <a:rPr lang="en-US" sz="3900" b="1" i="0" spc="-300" dirty="0" err="1">
                    <a:solidFill>
                      <a:srgbClr val="000000"/>
                    </a:solidFill>
                    <a:latin typeface="SutonnyMJ"/>
                  </a:rPr>
                  <a:t>n‡e</a:t>
                </a:r>
                <a:endParaRPr lang="en-US" sz="3900" b="1" i="0" spc="-300" dirty="0">
                  <a:solidFill>
                    <a:srgbClr val="000000"/>
                  </a:solidFill>
                  <a:latin typeface="SutonnyMJ"/>
                </a:endParaRPr>
              </a:p>
              <a:p>
                <a:pPr marL="0"/>
                <a:r>
                  <a:rPr lang="pl-PL" sz="4400" b="1" i="0" spc="-150" dirty="0">
                    <a:solidFill>
                      <a:srgbClr val="000000"/>
                    </a:solidFill>
                    <a:latin typeface="Times New Roman"/>
                  </a:rPr>
                  <a:t>(ii) </a:t>
                </a:r>
                <a:r>
                  <a:rPr lang="pl-PL" sz="4400" b="1" i="0" spc="-150" dirty="0">
                    <a:solidFill>
                      <a:srgbClr val="000000"/>
                    </a:solidFill>
                    <a:latin typeface="SutonnyMJ"/>
                  </a:rPr>
                  <a:t>g‡bv‡hv‡Mi mv‡_ KvR¸‡jv Ki‡Z n‡e|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19200" y="514350"/>
                <a:ext cx="7391399" cy="3977676"/>
              </a:xfrm>
              <a:blipFill rotWithShape="1">
                <a:blip r:embed="rId2"/>
                <a:stretch>
                  <a:fillRect l="-3207" r="-3701" b="-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96228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199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/>
            <a:endParaRPr lang="en-US" sz="2400" b="1" i="0" dirty="0">
              <a:solidFill>
                <a:srgbClr val="000000"/>
              </a:solidFill>
              <a:latin typeface="Times New Roman"/>
            </a:endParaRPr>
          </a:p>
          <a:p>
            <a:pPr lvl="0"/>
            <a:r>
              <a:rPr lang="en-US" sz="4000" b="1" i="0" spc="-150" dirty="0">
                <a:solidFill>
                  <a:srgbClr val="000000"/>
                </a:solidFill>
                <a:latin typeface="Times New Roman"/>
              </a:rPr>
              <a:t>(iii) 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</a:rPr>
              <a:t>†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</a:rPr>
              <a:t>kªwY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</a:rPr>
              <a:t>wk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</a:rPr>
              <a:t>¶‡Ki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</a:rPr>
              <a:t>civgk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</a:rPr>
              <a:t>©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</a:rPr>
              <a:t>ev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</a:rPr>
              <a:t>mnvqZv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</a:rPr>
              <a:t>wb‡Z</a:t>
            </a:r>
            <a:r>
              <a:rPr lang="en-US" sz="4000" b="1" i="0" spc="-150" dirty="0">
                <a:solidFill>
                  <a:srgbClr val="000000"/>
                </a:solidFill>
                <a:latin typeface="SutonnyMJ"/>
              </a:rPr>
              <a:t> </a:t>
            </a:r>
            <a:r>
              <a:rPr lang="en-US" sz="4000" b="1" i="0" spc="-150" dirty="0" err="1">
                <a:solidFill>
                  <a:srgbClr val="000000"/>
                </a:solidFill>
                <a:latin typeface="SutonnyMJ"/>
              </a:rPr>
              <a:t>n‡e</a:t>
            </a:r>
            <a:endParaRPr lang="en-US" sz="4000" b="1" i="0" spc="-150" dirty="0">
              <a:solidFill>
                <a:srgbClr val="000000"/>
              </a:solidFill>
              <a:latin typeface="SutonnyMJ"/>
            </a:endParaRPr>
          </a:p>
          <a:p>
            <a:pPr lvl="0"/>
            <a:endParaRPr lang="en-US" sz="3600" b="1" i="0" dirty="0">
              <a:solidFill>
                <a:srgbClr val="000000"/>
              </a:solidFill>
              <a:latin typeface="SutonnyMJ"/>
            </a:endParaRPr>
          </a:p>
          <a:p>
            <a:pPr marL="0" lvl="0"/>
            <a:r>
              <a:rPr lang="en-US" sz="4100" b="1" i="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মন্তব্যঃ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ইট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কাঠ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সেলুলার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গ্লাস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ও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বিভিন্ন</a:t>
            </a:r>
            <a:r>
              <a:rPr lang="en-US" sz="41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100" b="1" i="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বস্তুতে</a:t>
            </a:r>
            <a:endParaRPr lang="en-US" sz="41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/>
            <a:r>
              <a:rPr lang="en-US" sz="42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K</a:t>
            </a:r>
            <a:r>
              <a:rPr lang="en-US" sz="4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ফ্যাক্টরের</a:t>
            </a:r>
            <a:r>
              <a:rPr lang="en-US" sz="4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পরিবাহিতা</a:t>
            </a:r>
            <a:r>
              <a:rPr lang="en-US" sz="4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এবং</a:t>
            </a:r>
            <a:r>
              <a:rPr lang="en-US" sz="4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C</a:t>
            </a:r>
            <a:r>
              <a:rPr lang="en-US" sz="4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2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ফ্যাক্টরের</a:t>
            </a:r>
            <a:r>
              <a:rPr lang="en-US" sz="42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/>
            <a:r>
              <a:rPr lang="en-US" sz="4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পরিবাহিতা</a:t>
            </a:r>
            <a:r>
              <a:rPr lang="en-US" sz="4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জানতে</a:t>
            </a:r>
            <a:r>
              <a:rPr lang="en-US" sz="4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800" b="1" i="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পারবে</a:t>
            </a:r>
            <a:r>
              <a:rPr lang="en-US" sz="4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50982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123957" y="466947"/>
            <a:ext cx="4367601" cy="990600"/>
          </a:xfrm>
          <a:prstGeom prst="rect">
            <a:avLst/>
          </a:prstGeom>
          <a:solidFill>
            <a:srgbClr val="00B050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58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br>
              <a:rPr lang="en-US" sz="5800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</a:br>
            <a:r>
              <a:rPr lang="en-US" sz="66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wkÿK</a:t>
            </a:r>
            <a:r>
              <a:rPr lang="en-US" sz="6600" u="sng" dirty="0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6600" u="sng" dirty="0" err="1">
                <a:solidFill>
                  <a:srgbClr val="000066"/>
                </a:solidFill>
                <a:latin typeface="SutonnyMJ" pitchFamily="2" charset="0"/>
                <a:cs typeface="SutonnyMJ" pitchFamily="2" charset="0"/>
              </a:rPr>
              <a:t>cwiwPwZ</a:t>
            </a:r>
            <a:endParaRPr sz="5800" u="sng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123957" y="1428750"/>
            <a:ext cx="4367593" cy="3063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আবু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আতিকুল্যা</a:t>
            </a:r>
            <a:endParaRPr sz="4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(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টেক্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)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আর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এসি</a:t>
            </a:r>
            <a:endParaRPr lang="en-US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 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শি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/এ, </a:t>
            </a:r>
            <a:r>
              <a:rPr lang="en-US" sz="3600" b="1" spc="-15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3600" b="1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- ১২০৮</a:t>
            </a:r>
            <a:endParaRPr sz="3600" b="1" spc="-15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FF0000"/>
                </a:solidFill>
              </a:rPr>
              <a:t>atiqullahrac@</a:t>
            </a:r>
            <a:r>
              <a:rPr lang="en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gmail.com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3</a:t>
            </a:fld>
            <a:endParaRPr>
              <a:solidFill>
                <a:srgbClr val="79728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8A1BE-DC6E-472F-B671-1B7598A237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50" y="466947"/>
            <a:ext cx="3042850" cy="40250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5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</p:spTree>
    <p:extLst>
      <p:ext uri="{BB962C8B-B14F-4D97-AF65-F5344CB8AC3E}">
        <p14:creationId xmlns:p14="http://schemas.microsoft.com/office/powerpoint/2010/main" val="399223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14350"/>
            <a:ext cx="7391399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i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30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514351"/>
            <a:ext cx="7391399" cy="3977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041437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797281"/>
                </a:solidFill>
              </a:rPr>
              <a:pPr/>
              <a:t>31</a:t>
            </a:fld>
            <a:endParaRPr>
              <a:solidFill>
                <a:srgbClr val="797281"/>
              </a:solidFill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8" name="Google Shape;258;p3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700" y="666750"/>
            <a:ext cx="3320350" cy="337265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59" name="Google Shape;259;p35"/>
          <p:cNvSpPr txBox="1">
            <a:spLocks noGrp="1"/>
          </p:cNvSpPr>
          <p:nvPr>
            <p:ph type="ctrTitle" idx="4294967295"/>
          </p:nvPr>
        </p:nvSpPr>
        <p:spPr>
          <a:xfrm>
            <a:off x="1544775" y="1049950"/>
            <a:ext cx="32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000000"/>
                </a:solidFill>
              </a:rPr>
              <a:t>THANKS</a:t>
            </a:r>
            <a:r>
              <a:rPr lang="en" sz="6600" dirty="0"/>
              <a:t>!</a:t>
            </a:r>
            <a:endParaRPr sz="6600" dirty="0"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4294967295"/>
          </p:nvPr>
        </p:nvSpPr>
        <p:spPr>
          <a:xfrm>
            <a:off x="1371600" y="2249575"/>
            <a:ext cx="3756100" cy="1848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02060"/>
                </a:solidFill>
              </a:rPr>
              <a:t>Any questions?</a:t>
            </a:r>
            <a:endParaRPr sz="3600" b="1" dirty="0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002060"/>
                </a:solidFill>
              </a:rPr>
              <a:t>You can find me at </a:t>
            </a:r>
            <a:r>
              <a:rPr lang="en" sz="2500" b="1" dirty="0">
                <a:solidFill>
                  <a:srgbClr val="FF0000"/>
                </a:solidFill>
              </a:rPr>
              <a:t>atiqullahrac@gmail.com</a:t>
            </a:r>
            <a:endParaRPr sz="25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</p:spTree>
    <p:extLst>
      <p:ext uri="{BB962C8B-B14F-4D97-AF65-F5344CB8AC3E}">
        <p14:creationId xmlns:p14="http://schemas.microsoft.com/office/powerpoint/2010/main" val="181078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32</a:t>
            </a:fld>
            <a:endParaRPr lang="en">
              <a:solidFill>
                <a:srgbClr val="79728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90550"/>
            <a:ext cx="7152650" cy="39014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70E03A-2159-470B-B90D-E8EBCFBAD90D}"/>
              </a:ext>
            </a:extLst>
          </p:cNvPr>
          <p:cNvSpPr txBox="1"/>
          <p:nvPr/>
        </p:nvSpPr>
        <p:spPr>
          <a:xfrm>
            <a:off x="1219200" y="337042"/>
            <a:ext cx="7391400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8000" b="1" spc="-15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সকলকে</a:t>
            </a:r>
            <a:endParaRPr lang="en-US" sz="8000" b="1" spc="-15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Nikosh" pitchFamily="2" charset="0"/>
              <a:cs typeface="Nikosh" pitchFamily="2" charset="0"/>
            </a:endParaRPr>
          </a:p>
          <a:p>
            <a:pPr algn="ctr"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</a:rPr>
              <a:t>Thank you</a:t>
            </a:r>
          </a:p>
          <a:p>
            <a:pPr algn="ctr"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</a:rPr>
              <a:t>For </a:t>
            </a:r>
          </a:p>
          <a:p>
            <a:pPr algn="ctr">
              <a:buClrTx/>
              <a:buFontTx/>
              <a:buNone/>
              <a:defRPr/>
            </a:pPr>
            <a:r>
              <a:rPr lang="en-US" sz="4400" b="1" spc="-15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</a:rPr>
              <a:t>All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71867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/>
          <p:cNvSpPr txBox="1">
            <a:spLocks noGrp="1"/>
          </p:cNvSpPr>
          <p:nvPr>
            <p:ph type="ctrTitle"/>
          </p:nvPr>
        </p:nvSpPr>
        <p:spPr>
          <a:xfrm>
            <a:off x="1066800" y="2609850"/>
            <a:ext cx="7772400" cy="273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404292869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34</a:t>
            </a:fld>
            <a:endParaRPr lang="en">
              <a:solidFill>
                <a:srgbClr val="79728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4600" y="1099584"/>
            <a:ext cx="5029200" cy="26468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rgbClr val="002060"/>
                </a:solidFill>
                <a:latin typeface="Nikosh" pitchFamily="2" charset="0"/>
                <a:cs typeface="Nikosh" pitchFamily="2" charset="0"/>
              </a:rPr>
              <a:t>ধন্যবাদ</a:t>
            </a:r>
            <a:endParaRPr lang="en-US" sz="16600" b="1" dirty="0">
              <a:solidFill>
                <a:srgbClr val="00206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</p:spTree>
    <p:extLst>
      <p:ext uri="{BB962C8B-B14F-4D97-AF65-F5344CB8AC3E}">
        <p14:creationId xmlns:p14="http://schemas.microsoft.com/office/powerpoint/2010/main" val="2886780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7000" y="515029"/>
            <a:ext cx="3733800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বিষয়</a:t>
            </a:r>
            <a:r>
              <a:rPr lang="en-US" sz="44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কোড</a:t>
            </a:r>
            <a:r>
              <a:rPr lang="en-US" sz="44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- ৬৭২৪৩</a:t>
            </a:r>
            <a:endParaRPr lang="en-US" sz="4400" dirty="0">
              <a:solidFill>
                <a:srgbClr val="25212A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8693" y="3441693"/>
            <a:ext cx="7315200" cy="1000274"/>
          </a:xfrm>
          <a:prstGeom prst="rect">
            <a:avLst/>
          </a:prstGeom>
          <a:solidFill>
            <a:srgbClr val="C6E6A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7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রেফ্রিজারেশন</a:t>
            </a:r>
            <a:r>
              <a:rPr lang="en-US" sz="37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অ্যান্ড</a:t>
            </a:r>
            <a:r>
              <a:rPr lang="en-US" sz="37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এয়ার</a:t>
            </a:r>
            <a:r>
              <a:rPr lang="en-US" sz="37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কন্ডিশনিং</a:t>
            </a:r>
            <a:r>
              <a:rPr lang="en-US" sz="37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 </a:t>
            </a:r>
            <a:r>
              <a:rPr lang="en-US" sz="37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টেকনোলজি</a:t>
            </a:r>
            <a:endParaRPr lang="en-US" sz="37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" pitchFamily="2" charset="0"/>
              <a:cs typeface="Nikosh" pitchFamily="2" charset="0"/>
            </a:endParaRPr>
          </a:p>
          <a:p>
            <a:r>
              <a:rPr lang="en-US" sz="2200" b="1" spc="-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cs typeface="Nikosh" pitchFamily="2" charset="0"/>
              </a:rPr>
              <a:t>REFRIGERATION   AND   AIR   CONDITIONING   TECHNOLOGY</a:t>
            </a:r>
          </a:p>
        </p:txBody>
      </p:sp>
      <p:sp>
        <p:nvSpPr>
          <p:cNvPr id="8" name="Title 2"/>
          <p:cNvSpPr>
            <a:spLocks noGrp="1"/>
          </p:cNvSpPr>
          <p:nvPr>
            <p:ph type="ctrTitle"/>
          </p:nvPr>
        </p:nvSpPr>
        <p:spPr>
          <a:xfrm>
            <a:off x="1219200" y="1200829"/>
            <a:ext cx="7315200" cy="1159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কুলিং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অ্যান্ড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‍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হিটিং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লোড</a:t>
            </a:r>
            <a:r>
              <a:rPr lang="en-US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 </a:t>
            </a:r>
            <a:r>
              <a:rPr lang="en-US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  <a:t>ক্যালকুলেশন</a:t>
            </a:r>
            <a:br>
              <a:rPr lang="en-US" sz="470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  <a:sym typeface="Arial"/>
              </a:rPr>
            </a:br>
            <a:r>
              <a:rPr lang="en-US" sz="3500" spc="-300" dirty="0">
                <a:solidFill>
                  <a:srgbClr val="0D01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" pitchFamily="2" charset="0"/>
                <a:ea typeface="+mn-ea"/>
                <a:cs typeface="Nikosh" pitchFamily="2" charset="0"/>
                <a:sym typeface="Arial"/>
              </a:rPr>
              <a:t>Cooling And Heating Load Calculation</a:t>
            </a:r>
            <a:endParaRPr lang="en-US" sz="3500" spc="-300" dirty="0">
              <a:solidFill>
                <a:srgbClr val="0D01A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5200" y="2382095"/>
            <a:ext cx="2057400" cy="1015663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 spc="-15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৪র্থ </a:t>
            </a:r>
            <a:r>
              <a:rPr lang="en-US" sz="6000" b="1" spc="-150" dirty="0" err="1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পর্ব</a:t>
            </a:r>
            <a:r>
              <a:rPr lang="en-US" sz="6000" b="1" spc="-150" dirty="0">
                <a:solidFill>
                  <a:srgbClr val="25212A"/>
                </a:solidFill>
                <a:latin typeface="Nikosh" pitchFamily="2" charset="0"/>
                <a:ea typeface="+mn-ea"/>
                <a:cs typeface="Nikosh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137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95300"/>
            <a:ext cx="7239000" cy="1102519"/>
          </a:xfrm>
          <a:solidFill>
            <a:srgbClr val="C6E6A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সেশন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শেষে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আমরা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যা</a:t>
            </a:r>
            <a:r>
              <a:rPr lang="en-US" sz="630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6300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শিখবো</a:t>
            </a:r>
            <a:endParaRPr lang="en-US" sz="630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597819"/>
            <a:ext cx="7239000" cy="289420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l"/>
            <a:r>
              <a:rPr lang="en-US" sz="46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১।  </a:t>
            </a:r>
            <a:r>
              <a:rPr lang="en-US" sz="46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46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/</a:t>
            </a:r>
            <a:r>
              <a:rPr lang="en-US" sz="4600" b="1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Practical</a:t>
            </a:r>
            <a:r>
              <a:rPr lang="en-US" sz="46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600" b="1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600" b="1" spc="-30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endParaRPr lang="en-US" sz="4600" b="1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algn="l"/>
            <a:r>
              <a:rPr lang="en-US" sz="44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২। </a:t>
            </a:r>
            <a:r>
              <a:rPr lang="en-US" sz="44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</a:t>
            </a:r>
            <a:r>
              <a:rPr lang="en-US" sz="44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শীট</a:t>
            </a:r>
            <a:r>
              <a:rPr lang="en-US" sz="44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তৈরীকরণ</a:t>
            </a:r>
            <a:r>
              <a:rPr lang="en-US" sz="44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প্রণালী</a:t>
            </a:r>
            <a:r>
              <a:rPr lang="en-US" sz="44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সম্পর্কে</a:t>
            </a:r>
            <a:r>
              <a:rPr lang="en-US" sz="44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ধারণা</a:t>
            </a:r>
            <a:endParaRPr lang="en-US" sz="4400" b="1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algn="l"/>
            <a:r>
              <a:rPr lang="en-US" sz="44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৩। </a:t>
            </a:r>
            <a:r>
              <a:rPr lang="en-US" sz="44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44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/</a:t>
            </a:r>
            <a:r>
              <a:rPr lang="en-US" sz="44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জবের</a:t>
            </a:r>
            <a:r>
              <a:rPr lang="en-US" sz="44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তালিকা</a:t>
            </a:r>
            <a:r>
              <a:rPr lang="en-US" sz="44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 </a:t>
            </a:r>
            <a:r>
              <a:rPr lang="en-US" sz="44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সমূহ</a:t>
            </a:r>
            <a:r>
              <a:rPr lang="en-US" sz="4400" b="1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4400" b="1" spc="-150" dirty="0" err="1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ইত্যাদি</a:t>
            </a:r>
            <a:endParaRPr lang="en-US" sz="4400" b="1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797281"/>
                </a:solidFill>
              </a:rPr>
              <a:pPr/>
              <a:t>5</a:t>
            </a:fld>
            <a:endParaRPr lang="en-US">
              <a:solidFill>
                <a:srgbClr val="79728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solidFill>
                  <a:srgbClr val="25212A"/>
                </a:solidFill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6" name="Rectangle 5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4634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228850" cy="1159800"/>
          </a:xfrm>
          <a:solidFill>
            <a:srgbClr val="92D050"/>
          </a:solidFill>
        </p:spPr>
        <p:txBody>
          <a:bodyPr/>
          <a:lstStyle/>
          <a:p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(</a:t>
            </a:r>
            <a:r>
              <a:rPr lang="en-US" sz="6600" spc="-150" dirty="0" err="1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ব্যবহারিক</a:t>
            </a:r>
            <a:r>
              <a:rPr lang="en-US" sz="6600" spc="-15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) </a:t>
            </a:r>
            <a:r>
              <a:rPr lang="en-US" sz="6600" spc="-150" dirty="0">
                <a:solidFill>
                  <a:srgbClr val="0D01AF"/>
                </a:solidFill>
                <a:latin typeface="Calibri"/>
                <a:ea typeface="Tinos"/>
                <a:cs typeface="Tinos"/>
                <a:sym typeface="Tinos"/>
              </a:rPr>
              <a:t>PRACTICAL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721286"/>
            <a:ext cx="7228850" cy="177074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algn="ctr">
              <a:lnSpc>
                <a:spcPts val="4100"/>
              </a:lnSpc>
              <a:defRPr/>
            </a:pPr>
            <a:r>
              <a:rPr lang="en-US" sz="3600" b="1" i="0" spc="-30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বাইরের</a:t>
            </a:r>
            <a:r>
              <a:rPr lang="en-US" sz="3600" b="1" i="0" spc="-30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  </a:t>
            </a:r>
            <a:r>
              <a:rPr lang="en-US" sz="3600" b="1" i="0" spc="-30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বাতাসের</a:t>
            </a:r>
            <a:r>
              <a:rPr lang="en-US" sz="3600" b="1" i="0" spc="-30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  </a:t>
            </a:r>
            <a:r>
              <a:rPr lang="en-US" sz="3600" b="1" i="0" spc="-30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বিভিন্ন</a:t>
            </a:r>
            <a:r>
              <a:rPr lang="en-US" sz="3600" b="1" i="0" spc="-30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  </a:t>
            </a:r>
            <a:r>
              <a:rPr lang="en-US" sz="3600" b="1" i="0" spc="-30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গতিবেগে</a:t>
            </a:r>
            <a:r>
              <a:rPr lang="en-US" sz="3600" b="1" i="0" spc="-30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  </a:t>
            </a:r>
            <a:r>
              <a:rPr lang="en-US" sz="3600" b="1" i="0" spc="-30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কাঠামোর</a:t>
            </a:r>
            <a:r>
              <a:rPr lang="en-US" sz="3600" b="1" i="0" spc="-30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  </a:t>
            </a:r>
          </a:p>
          <a:p>
            <a:pPr marL="0" lvl="0" algn="ctr">
              <a:lnSpc>
                <a:spcPts val="4100"/>
              </a:lnSpc>
              <a:defRPr/>
            </a:pPr>
            <a:r>
              <a:rPr lang="en-US" sz="3600" b="1" i="0" spc="-15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ভিতর</a:t>
            </a:r>
            <a:r>
              <a:rPr lang="en-US" sz="3600" b="1" i="0" spc="-15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en-US" sz="3600" b="1" i="0" spc="-15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দিয়ে</a:t>
            </a:r>
            <a:r>
              <a:rPr lang="en-US" sz="3600" b="1" i="0" spc="-15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  </a:t>
            </a:r>
            <a:r>
              <a:rPr lang="en-US" sz="3600" b="1" i="0" spc="-15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তাপ</a:t>
            </a:r>
            <a:r>
              <a:rPr lang="en-US" sz="3600" b="1" i="0" spc="-15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  </a:t>
            </a:r>
            <a:r>
              <a:rPr lang="en-US" sz="3600" b="1" i="0" spc="-15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বিনিময়ের</a:t>
            </a:r>
            <a:r>
              <a:rPr lang="en-US" sz="3600" b="1" i="0" spc="-15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  </a:t>
            </a:r>
            <a:r>
              <a:rPr lang="en-US" sz="3600" b="1" i="0" spc="-15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কো-ইফিসিয়েন্ট</a:t>
            </a:r>
            <a:endParaRPr lang="en-US" sz="3600" b="1" i="0" spc="-150" dirty="0">
              <a:solidFill>
                <a:srgbClr val="0D01AF"/>
              </a:solidFill>
              <a:latin typeface="Kalpurush" pitchFamily="2" charset="0"/>
              <a:cs typeface="Kalpurush" pitchFamily="2" charset="0"/>
            </a:endParaRPr>
          </a:p>
          <a:p>
            <a:pPr marL="0" lvl="0" algn="ctr">
              <a:lnSpc>
                <a:spcPts val="4100"/>
              </a:lnSpc>
              <a:defRPr/>
            </a:pPr>
            <a:r>
              <a:rPr lang="en-US" sz="3600" b="1" i="0" spc="-15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(U-</a:t>
            </a:r>
            <a:r>
              <a:rPr lang="en-US" sz="3600" b="1" i="0" spc="-15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ফ্যাক্টর</a:t>
            </a:r>
            <a:r>
              <a:rPr lang="en-US" sz="3600" b="1" i="0" spc="-15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) </a:t>
            </a:r>
            <a:r>
              <a:rPr lang="en-US" sz="3600" b="1" i="0" spc="-15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পর্যবেক্ষণ</a:t>
            </a:r>
            <a:r>
              <a:rPr lang="en-US" sz="3600" b="1" i="0" spc="-15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 </a:t>
            </a:r>
            <a:r>
              <a:rPr lang="en-US" sz="3600" b="1" i="0" spc="-150" dirty="0" err="1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করণ</a:t>
            </a:r>
            <a:r>
              <a:rPr lang="en-US" sz="3600" b="1" i="0" spc="-150" dirty="0">
                <a:solidFill>
                  <a:srgbClr val="0D01AF"/>
                </a:solidFill>
                <a:latin typeface="Kalpurush" pitchFamily="2" charset="0"/>
                <a:cs typeface="Kalpurush" pitchFamily="2" charset="0"/>
              </a:rPr>
              <a:t>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797281"/>
                </a:solidFill>
              </a:rPr>
              <a:pPr/>
              <a:t>6</a:t>
            </a:fld>
            <a:endParaRPr lang="en" dirty="0">
              <a:solidFill>
                <a:srgbClr val="79728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440478"/>
              </p:ext>
            </p:extLst>
          </p:nvPr>
        </p:nvGraphicFramePr>
        <p:xfrm>
          <a:off x="1219200" y="1674150"/>
          <a:ext cx="7315200" cy="1104900"/>
        </p:xfrm>
        <a:graphic>
          <a:graphicData uri="http://schemas.openxmlformats.org/drawingml/2006/table">
            <a:tbl>
              <a:tblPr firstRow="1" bandRow="1">
                <a:tableStyleId>{626D88B8-E38D-4647-814C-4219EAFAFF94}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নং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২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                                         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তারিখঃ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০৯ </a:t>
                      </a:r>
                      <a:r>
                        <a:rPr lang="en-US" sz="2400" b="1" baseline="0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- 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০৬ – ২০২১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935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জবের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Nikosh" pitchFamily="2" charset="0"/>
                          <a:cs typeface="Nikosh" pitchFamily="2" charset="0"/>
                        </a:rPr>
                        <a:t>নামঃ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Nikosh" pitchFamily="2" charset="0"/>
                        <a:cs typeface="Nikos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800"/>
                        <a:buFont typeface="Tinos"/>
                        <a:buNone/>
                        <a:tabLst/>
                        <a:defRPr/>
                      </a:pPr>
                      <a:r>
                        <a:rPr kumimoji="0" lang="en-US" sz="2350" b="1" i="0" u="none" strike="noStrike" kern="0" cap="none" spc="-1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Kalpurush" pitchFamily="2" charset="0"/>
                          <a:ea typeface="Tinos"/>
                          <a:cs typeface="Kalpurush" pitchFamily="2" charset="0"/>
                          <a:sym typeface="Tinos"/>
                        </a:rPr>
                        <a:t>2. Study the co-efficient of heat transfer (U factor) for the structure with different wind velocity of outside.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  <p:sp>
        <p:nvSpPr>
          <p:cNvPr id="7" name="Rectangle 6"/>
          <p:cNvSpPr/>
          <p:nvPr/>
        </p:nvSpPr>
        <p:spPr>
          <a:xfrm>
            <a:off x="-19050" y="4933950"/>
            <a:ext cx="9144000" cy="22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Tx/>
              <a:buFontTx/>
              <a:buNone/>
              <a:defRPr/>
            </a:pPr>
            <a:r>
              <a:rPr lang="en-US" b="1" dirty="0">
                <a:solidFill>
                  <a:srgbClr val="25212A"/>
                </a:solidFill>
                <a:latin typeface="Academy Engraved LET" pitchFamily="2" charset="0"/>
              </a:rPr>
              <a:t>Presented By : A.M.ATIQULLAH, INSTRUCTOR(Tech) RAC </a:t>
            </a:r>
            <a:r>
              <a:rPr lang="en-US" b="1" dirty="0">
                <a:solidFill>
                  <a:srgbClr val="25212A"/>
                </a:solidFill>
                <a:latin typeface="Times New Roman" pitchFamily="18" charset="0"/>
                <a:cs typeface="Times New Roman" pitchFamily="18" charset="0"/>
              </a:rPr>
              <a:t>DHAKA POLYTECHNIC INSTITUTE, Dhaka-1208</a:t>
            </a:r>
            <a:endParaRPr lang="en-US" sz="1100" b="1" dirty="0">
              <a:solidFill>
                <a:srgbClr val="25212A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08279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228850" cy="685800"/>
          </a:xfrm>
          <a:solidFill>
            <a:srgbClr val="C6E6A2"/>
          </a:solidFill>
        </p:spPr>
        <p:txBody>
          <a:bodyPr/>
          <a:lstStyle/>
          <a:p>
            <a:pPr marL="457200" lvl="0" indent="-419100"/>
            <a:r>
              <a:rPr lang="en-US" sz="400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১। </a:t>
            </a:r>
            <a:r>
              <a:rPr lang="en-US" sz="400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জবের</a:t>
            </a:r>
            <a:r>
              <a:rPr lang="en-US" sz="400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400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উদ্দেশ্যঃ</a:t>
            </a:r>
            <a:r>
              <a:rPr lang="en-US" sz="400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(Objective)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200150"/>
            <a:ext cx="7228850" cy="32918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>
              <a:lnSpc>
                <a:spcPts val="3500"/>
              </a:lnSpc>
            </a:pPr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(১) </a:t>
            </a:r>
            <a:r>
              <a:rPr lang="bn-BD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বিভিন্ন পদার্থের মাধ্যমে তাপ সঞ্চালনের সার্বিক</a:t>
            </a:r>
            <a:endParaRPr lang="en-GB" sz="36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>
              <a:lnSpc>
                <a:spcPts val="3500"/>
              </a:lnSpc>
            </a:pPr>
            <a:r>
              <a:rPr lang="bn-BD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গুণাঙ্ক সম্পর্কে জানা।</a:t>
            </a:r>
            <a:endParaRPr lang="en-US" sz="36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indent="0">
              <a:lnSpc>
                <a:spcPts val="3500"/>
              </a:lnSpc>
            </a:pPr>
            <a:r>
              <a:rPr lang="en-US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(২) </a:t>
            </a:r>
            <a:r>
              <a:rPr lang="bn-BD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সাধারণ হিমাগার,আবাসিক</a:t>
            </a:r>
            <a:r>
              <a:rPr lang="en-GB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ও বাণিজ্যিক</a:t>
            </a:r>
            <a:r>
              <a:rPr lang="en-GB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lvl="0" indent="0">
              <a:lnSpc>
                <a:spcPts val="3500"/>
              </a:lnSpc>
            </a:pPr>
            <a:r>
              <a:rPr lang="bn-BD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শীতাতপ নিয়ন্ত্রিত স্থানের</a:t>
            </a:r>
            <a:r>
              <a:rPr lang="en-GB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দেওয়ালে</a:t>
            </a:r>
            <a:r>
              <a:rPr lang="en-GB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র</a:t>
            </a:r>
            <a:r>
              <a:rPr lang="bn-BD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ইনসুলেশন ও</a:t>
            </a:r>
            <a:endParaRPr lang="en-GB" sz="36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indent="0">
              <a:lnSpc>
                <a:spcPts val="3500"/>
              </a:lnSpc>
            </a:pPr>
            <a:r>
              <a:rPr lang="bn-BD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বাতাসের বিভিন্ন গতিবেগে তাপের প্রবাহ সম্পর্কে</a:t>
            </a:r>
            <a:endParaRPr lang="en-GB" sz="36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indent="0" algn="just">
              <a:lnSpc>
                <a:spcPts val="3500"/>
              </a:lnSpc>
            </a:pPr>
            <a:r>
              <a:rPr lang="bn-BD" sz="28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3600" b="1" i="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জানতে পারবে।</a:t>
            </a:r>
            <a:endParaRPr lang="en-US" sz="3600" b="1" i="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>
              <a:lnSpc>
                <a:spcPts val="3500"/>
              </a:lnSpc>
            </a:pPr>
            <a:r>
              <a:rPr lang="en-US" sz="3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(৩)  U- </a:t>
            </a:r>
            <a:r>
              <a:rPr lang="bn-BD" sz="3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ফ্যাক্টর জনিত </a:t>
            </a:r>
            <a:r>
              <a:rPr lang="en-GB" sz="3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3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সমস্যা গুলোর </a:t>
            </a:r>
            <a:r>
              <a:rPr lang="en-GB" sz="3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3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সমাধান </a:t>
            </a:r>
            <a:r>
              <a:rPr lang="en-GB" sz="3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35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করতে পারবে</a:t>
            </a:r>
            <a:endParaRPr lang="en-US" sz="3500" b="1" i="0" spc="-30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</p:spTree>
    <p:extLst>
      <p:ext uri="{BB962C8B-B14F-4D97-AF65-F5344CB8AC3E}">
        <p14:creationId xmlns:p14="http://schemas.microsoft.com/office/powerpoint/2010/main" val="186242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14350"/>
            <a:ext cx="7228850" cy="609600"/>
          </a:xfrm>
          <a:solidFill>
            <a:srgbClr val="C6E6A2"/>
          </a:solidFill>
        </p:spPr>
        <p:txBody>
          <a:bodyPr/>
          <a:lstStyle/>
          <a:p>
            <a:pPr marL="457200" lvl="0" indent="-419100"/>
            <a:r>
              <a:rPr lang="en-US" sz="3600" spc="-30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২। </a:t>
            </a:r>
            <a:r>
              <a:rPr lang="en-US" sz="3600" spc="-30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কার্যপ্রণালী</a:t>
            </a:r>
            <a:r>
              <a:rPr lang="en-US" sz="3600" spc="-30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/</a:t>
            </a:r>
            <a:r>
              <a:rPr lang="en-US" sz="3600" spc="-30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কাজের</a:t>
            </a:r>
            <a:r>
              <a:rPr lang="en-US" sz="3600" spc="-300" dirty="0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 </a:t>
            </a:r>
            <a:r>
              <a:rPr lang="en-US" sz="3600" spc="-300" dirty="0" err="1">
                <a:solidFill>
                  <a:srgbClr val="0D01AF"/>
                </a:solidFill>
                <a:latin typeface="Nikosh" pitchFamily="2" charset="0"/>
                <a:ea typeface="Tinos"/>
                <a:cs typeface="Nikosh" pitchFamily="2" charset="0"/>
                <a:sym typeface="Tinos"/>
              </a:rPr>
              <a:t>ধাপ</a:t>
            </a:r>
            <a:r>
              <a:rPr lang="en-US" sz="3600" spc="-300" dirty="0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  (Working procedure):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123950"/>
            <a:ext cx="7228850" cy="33680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lnSpc>
                <a:spcPts val="3600"/>
              </a:lnSpc>
            </a:pPr>
            <a:r>
              <a:rPr lang="bn-BD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 </a:t>
            </a:r>
            <a:r>
              <a:rPr lang="en-GB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পরিবাহিতাঙ্ক </a:t>
            </a:r>
            <a:r>
              <a:rPr lang="en-GB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বা </a:t>
            </a:r>
            <a:r>
              <a:rPr lang="en-GB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en-GB" sz="36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“C”</a:t>
            </a:r>
            <a:r>
              <a:rPr lang="bn-BD" sz="3600" b="1" i="0" spc="-300" dirty="0">
                <a:solidFill>
                  <a:srgbClr val="FF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ফ্যাক্টর  সমসত্ব </a:t>
            </a:r>
            <a:r>
              <a:rPr lang="en-GB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ও</a:t>
            </a:r>
            <a:r>
              <a:rPr lang="en-GB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অসমসত্ব</a:t>
            </a:r>
            <a:r>
              <a:rPr lang="en-GB" sz="36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indent="0">
              <a:lnSpc>
                <a:spcPts val="3600"/>
              </a:lnSpc>
            </a:pPr>
            <a:r>
              <a:rPr lang="bn-BD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উভয় ধরনের পদার্থের</a:t>
            </a:r>
            <a:r>
              <a:rPr lang="en-GB" sz="4000" b="1" i="0" spc="-30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ক্ষেত্রেই পাওয়া যায় এবং এর</a:t>
            </a:r>
            <a:endParaRPr lang="en-GB" sz="40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indent="0">
              <a:lnSpc>
                <a:spcPts val="3600"/>
              </a:lnSpc>
            </a:pPr>
            <a:r>
              <a:rPr lang="bn-BD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মানের  একক  ওয়ার্ট/বর্গমিটার কেলভিন  দ্বারা</a:t>
            </a:r>
            <a:r>
              <a:rPr lang="en-GB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প্রকাশ</a:t>
            </a:r>
            <a:endParaRPr lang="en-GB" sz="36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indent="0">
              <a:lnSpc>
                <a:spcPts val="3600"/>
              </a:lnSpc>
            </a:pPr>
            <a:r>
              <a:rPr lang="bn-BD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করা হয়।  তবে এ মান পদার্থের নির্দিষ্ট কোন  পুরুত্বের </a:t>
            </a:r>
            <a:endParaRPr lang="en-GB" sz="36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indent="0">
              <a:lnSpc>
                <a:spcPts val="3600"/>
              </a:lnSpc>
            </a:pPr>
            <a:r>
              <a:rPr lang="bn-BD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ক্ষেত্রে</a:t>
            </a:r>
            <a:r>
              <a:rPr lang="en-GB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প্রযোজ্য। কোন দেওয়ালের এক পার্শ্বের বাতাস</a:t>
            </a:r>
            <a:endParaRPr lang="en-GB" sz="36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indent="0">
              <a:lnSpc>
                <a:spcPts val="3600"/>
              </a:lnSpc>
            </a:pPr>
            <a:r>
              <a:rPr lang="bn-BD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থেকে অন্য পার্শ্বের বাতাসে</a:t>
            </a:r>
            <a:r>
              <a:rPr lang="en-GB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উক্ত</a:t>
            </a:r>
            <a:r>
              <a:rPr lang="en-GB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দেওয়ালের</a:t>
            </a:r>
            <a:r>
              <a:rPr lang="en-GB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মাধ্যমে</a:t>
            </a:r>
            <a:r>
              <a:rPr lang="en-GB" sz="36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</a:p>
          <a:p>
            <a:pPr marL="0" indent="0">
              <a:lnSpc>
                <a:spcPts val="3600"/>
              </a:lnSpc>
            </a:pPr>
            <a:r>
              <a:rPr lang="bn-BD" sz="4000" b="1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তাপ সঞ্চালনের  সর্বাধিক  তাপীয় রোধ  নিরূপণ</a:t>
            </a:r>
            <a:endParaRPr lang="en-GB" sz="4000" b="1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br>
              <a:rPr lang="bn-BD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371598" y="2241264"/>
            <a:ext cx="403860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উপস্থাপনায়ঃ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আবু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মোহাম্মদ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আতিকুল্যা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ইন্সট্রাক্টর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(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আর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এসি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) </a:t>
            </a:r>
          </a:p>
          <a:p>
            <a:pPr algn="ctr"/>
            <a:r>
              <a:rPr lang="en-US" sz="1600" b="1" dirty="0" err="1">
                <a:latin typeface="Nikosh" pitchFamily="2" charset="0"/>
                <a:cs typeface="Nikosh" pitchFamily="2" charset="0"/>
              </a:rPr>
              <a:t>ঢাকা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পলিটেকনিক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ইন্সটিটিউট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</a:t>
            </a:r>
            <a:r>
              <a:rPr lang="en-US" sz="1600" b="1" dirty="0" err="1">
                <a:latin typeface="Nikosh" pitchFamily="2" charset="0"/>
                <a:cs typeface="Nikosh" pitchFamily="2" charset="0"/>
              </a:rPr>
              <a:t>তেজগাঁও</a:t>
            </a:r>
            <a:r>
              <a:rPr lang="en-US" sz="1600" b="1" dirty="0">
                <a:latin typeface="Nikosh" pitchFamily="2" charset="0"/>
                <a:cs typeface="Nikosh" pitchFamily="2" charset="0"/>
              </a:rPr>
              <a:t>, ঢাকা-১২০৮।</a:t>
            </a:r>
          </a:p>
        </p:txBody>
      </p:sp>
    </p:spTree>
    <p:extLst>
      <p:ext uri="{BB962C8B-B14F-4D97-AF65-F5344CB8AC3E}">
        <p14:creationId xmlns:p14="http://schemas.microsoft.com/office/powerpoint/2010/main" val="136176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350"/>
            <a:ext cx="7315200" cy="39776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indent="0">
              <a:lnSpc>
                <a:spcPts val="3800"/>
              </a:lnSpc>
            </a:pPr>
            <a:r>
              <a:rPr lang="bn-BD" sz="4200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করার জন্য দেওয়ালের উভয় পার্শ্বের বাতাসের</a:t>
            </a:r>
            <a:endParaRPr lang="en-GB" sz="4200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indent="0">
              <a:lnSpc>
                <a:spcPts val="3800"/>
              </a:lnSpc>
            </a:pPr>
            <a:r>
              <a:rPr lang="bn-BD" sz="4000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রোধ বিবেচনা করা হয়।</a:t>
            </a:r>
            <a:r>
              <a:rPr lang="en-GB" sz="4000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4000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যখন কোন একটি</a:t>
            </a:r>
            <a:r>
              <a:rPr lang="en-GB" sz="4000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4000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দেওয়াল</a:t>
            </a:r>
            <a:r>
              <a:rPr lang="en-GB" sz="4000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4000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ভিন্ন উপকরণের অনেকগুলো স্তর দ্বারা নির্মিত</a:t>
            </a:r>
            <a:r>
              <a:rPr lang="en-GB" sz="4000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4000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হয়, তখন ঐ</a:t>
            </a:r>
            <a:r>
              <a:rPr lang="en-GB" sz="4000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4000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দেওয়ালের সার্বিক তাপীয় </a:t>
            </a:r>
            <a:endParaRPr lang="en-GB" sz="4000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indent="0">
              <a:lnSpc>
                <a:spcPts val="3800"/>
              </a:lnSpc>
            </a:pPr>
            <a:r>
              <a:rPr lang="bn-BD" sz="4000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রোধের পরিমাণ স্বতন্ত্রভাবে নিরূপিত</a:t>
            </a:r>
            <a:r>
              <a:rPr lang="en-GB" sz="4000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4000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দেওয়ালটির </a:t>
            </a:r>
            <a:endParaRPr lang="en-GB" sz="4000" i="0" spc="-150" dirty="0">
              <a:solidFill>
                <a:srgbClr val="000000"/>
              </a:solidFill>
              <a:latin typeface="Nikosh" pitchFamily="2" charset="0"/>
              <a:cs typeface="Nikosh" pitchFamily="2" charset="0"/>
            </a:endParaRPr>
          </a:p>
          <a:p>
            <a:pPr marL="0" lvl="0" indent="0">
              <a:lnSpc>
                <a:spcPts val="3800"/>
              </a:lnSpc>
            </a:pPr>
            <a:r>
              <a:rPr lang="bn-BD" sz="4000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প্রত্যেকটি উপকরণের রোধের  এবং বাতাসের পাতলা</a:t>
            </a:r>
            <a:r>
              <a:rPr lang="en-GB" sz="4000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 </a:t>
            </a:r>
            <a:r>
              <a:rPr lang="bn-BD" sz="4000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আবরণের রোধের সমষ্টির সমান হবে</a:t>
            </a:r>
            <a:r>
              <a:rPr lang="en-GB" sz="4000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।</a:t>
            </a:r>
          </a:p>
          <a:p>
            <a:pPr marL="0" lvl="0" indent="0">
              <a:lnSpc>
                <a:spcPts val="3800"/>
              </a:lnSpc>
            </a:pPr>
            <a:r>
              <a:rPr lang="bn-BD" sz="4000" i="0" spc="-150" dirty="0">
                <a:solidFill>
                  <a:srgbClr val="000000"/>
                </a:solidFill>
                <a:latin typeface="Nikosh" pitchFamily="2" charset="0"/>
                <a:cs typeface="Nikosh" pitchFamily="2" charset="0"/>
              </a:rPr>
              <a:t>অর্থাৎ</a:t>
            </a:r>
            <a:endParaRPr lang="bn-BD" sz="4000" spc="-150" dirty="0">
              <a:latin typeface="Nikosh" pitchFamily="2" charset="0"/>
              <a:cs typeface="Nikosh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794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DD916B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3548</TotalTime>
  <Words>2257</Words>
  <Application>Microsoft Office PowerPoint</Application>
  <PresentationFormat>On-screen Show (16:9)</PresentationFormat>
  <Paragraphs>270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Book Antiqua</vt:lpstr>
      <vt:lpstr>Academy Engraved LET</vt:lpstr>
      <vt:lpstr>SutonnyMJ</vt:lpstr>
      <vt:lpstr>Calibri</vt:lpstr>
      <vt:lpstr>Nikosh</vt:lpstr>
      <vt:lpstr>Oswald</vt:lpstr>
      <vt:lpstr>Times New Roman</vt:lpstr>
      <vt:lpstr>Tinos</vt:lpstr>
      <vt:lpstr>Kalpurush</vt:lpstr>
      <vt:lpstr>Bookman Old Style</vt:lpstr>
      <vt:lpstr>Arial</vt:lpstr>
      <vt:lpstr>Cambria Math</vt:lpstr>
      <vt:lpstr>Quintus template</vt:lpstr>
      <vt:lpstr>ব্যবহারিক ক্লাশ-২ তারিখঃ</vt:lpstr>
      <vt:lpstr>PowerPoint Presentation</vt:lpstr>
      <vt:lpstr>  wkÿK cwiwPwZ</vt:lpstr>
      <vt:lpstr>কুলিং অ্যান্ড ‍হিটিং লোড ক্যালকুলেশন Cooling And Heating Load Calculation</vt:lpstr>
      <vt:lpstr>সেশন শেষে আমরা যা শিখবো</vt:lpstr>
      <vt:lpstr>(ব্যবহারিক) PRACTICAL</vt:lpstr>
      <vt:lpstr>১। জবের উদ্দেশ্যঃ (Objective)</vt:lpstr>
      <vt:lpstr>২। কার্যপ্রণালী/কাজের ধাপ  (Working procedure):</vt:lpstr>
      <vt:lpstr>PowerPoint Presentation</vt:lpstr>
      <vt:lpstr>1</vt:lpstr>
      <vt:lpstr>PowerPoint Presentation</vt:lpstr>
      <vt:lpstr>(ব্যবহারিক)PRACTICAL: </vt:lpstr>
      <vt:lpstr>PowerPoint Presentation</vt:lpstr>
      <vt:lpstr>PowerPoint Presentation</vt:lpstr>
      <vt:lpstr>কার্যপ্রণালী (Working Procedure)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ধন্যবাদ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atiqullah</dc:creator>
  <cp:lastModifiedBy>A.M. Atiqullah</cp:lastModifiedBy>
  <cp:revision>1335</cp:revision>
  <dcterms:modified xsi:type="dcterms:W3CDTF">2021-12-24T14:37:29Z</dcterms:modified>
</cp:coreProperties>
</file>